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430" r:id="rId2"/>
    <p:sldId id="443" r:id="rId3"/>
    <p:sldId id="884" r:id="rId4"/>
    <p:sldId id="431" r:id="rId5"/>
    <p:sldId id="471" r:id="rId6"/>
    <p:sldId id="1886" r:id="rId7"/>
    <p:sldId id="1000" r:id="rId8"/>
    <p:sldId id="1848" r:id="rId9"/>
    <p:sldId id="1883" r:id="rId10"/>
    <p:sldId id="1839" r:id="rId11"/>
    <p:sldId id="1840" r:id="rId12"/>
    <p:sldId id="1884" r:id="rId13"/>
    <p:sldId id="1832" r:id="rId14"/>
    <p:sldId id="1833" r:id="rId15"/>
    <p:sldId id="1847" r:id="rId16"/>
    <p:sldId id="1834" r:id="rId17"/>
    <p:sldId id="1846" r:id="rId18"/>
    <p:sldId id="1835" r:id="rId19"/>
    <p:sldId id="1843" r:id="rId20"/>
    <p:sldId id="1821" r:id="rId21"/>
    <p:sldId id="1841" r:id="rId22"/>
    <p:sldId id="994" r:id="rId23"/>
    <p:sldId id="1836" r:id="rId24"/>
    <p:sldId id="1837" r:id="rId25"/>
    <p:sldId id="1838" r:id="rId26"/>
    <p:sldId id="1858" r:id="rId27"/>
    <p:sldId id="1856" r:id="rId28"/>
    <p:sldId id="1864" r:id="rId29"/>
    <p:sldId id="1865" r:id="rId30"/>
    <p:sldId id="1134" r:id="rId31"/>
    <p:sldId id="1851" r:id="rId32"/>
    <p:sldId id="995" r:id="rId33"/>
    <p:sldId id="1853" r:id="rId34"/>
    <p:sldId id="1885" r:id="rId35"/>
    <p:sldId id="1878" r:id="rId36"/>
    <p:sldId id="1877" r:id="rId37"/>
    <p:sldId id="1873" r:id="rId38"/>
    <p:sldId id="1852" r:id="rId39"/>
    <p:sldId id="996" r:id="rId40"/>
    <p:sldId id="1879" r:id="rId41"/>
    <p:sldId id="1882" r:id="rId42"/>
    <p:sldId id="1850" r:id="rId43"/>
    <p:sldId id="935" r:id="rId44"/>
    <p:sldId id="942" r:id="rId45"/>
    <p:sldId id="936" r:id="rId46"/>
    <p:sldId id="937" r:id="rId47"/>
    <p:sldId id="938" r:id="rId48"/>
    <p:sldId id="448"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79388" autoAdjust="0"/>
  </p:normalViewPr>
  <p:slideViewPr>
    <p:cSldViewPr snapToGrid="0" snapToObjects="1" showGuides="1">
      <p:cViewPr varScale="1">
        <p:scale>
          <a:sx n="114" d="100"/>
          <a:sy n="114" d="100"/>
        </p:scale>
        <p:origin x="414" y="114"/>
      </p:cViewPr>
      <p:guideLst>
        <p:guide orient="horz" pos="2160"/>
        <p:guide pos="3840"/>
      </p:guideLst>
    </p:cSldViewPr>
  </p:slideViewPr>
  <p:outlineViewPr>
    <p:cViewPr>
      <p:scale>
        <a:sx n="33" d="100"/>
        <a:sy n="33" d="100"/>
      </p:scale>
      <p:origin x="0" y="-12536"/>
    </p:cViewPr>
  </p:outlineViewPr>
  <p:notesTextViewPr>
    <p:cViewPr>
      <p:scale>
        <a:sx n="1" d="1"/>
        <a:sy n="1" d="1"/>
      </p:scale>
      <p:origin x="0" y="0"/>
    </p:cViewPr>
  </p:notesTextViewPr>
  <p:sorterViewPr>
    <p:cViewPr>
      <p:scale>
        <a:sx n="160" d="100"/>
        <a:sy n="160" d="100"/>
      </p:scale>
      <p:origin x="0" y="-15420"/>
    </p:cViewPr>
  </p:sorterViewPr>
  <p:notesViewPr>
    <p:cSldViewPr snapToGrid="0" snapToObjects="1" showGuides="1">
      <p:cViewPr varScale="1">
        <p:scale>
          <a:sx n="99" d="100"/>
          <a:sy n="99" d="100"/>
        </p:scale>
        <p:origin x="2184"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6/21/2021</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aws.amazon.com/machine-learning/latest/dg/what-is-amazon-machine-learning.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aws.amazon.com/machine-learning/?nc2=h_ql_sol_use_ml"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2: Introduction to Machine Learning</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key takeaways from this section of the module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Artificial intelligence is the broad field of building machines to perform human tasks.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Machine learning is a subset of AI. It focuses on using data to train ML models so the models can make predictions.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Deep learning is a technique that was inspired from human biology. It uses layers of neurons to build networks that solve problems.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Advancements in technology, cloud computing, and algorithm development have led to a rise in machine learning capabilities and applications.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7900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2: Business problems solved with machine learning. </a:t>
            </a:r>
          </a:p>
        </p:txBody>
      </p:sp>
    </p:spTree>
    <p:extLst>
      <p:ext uri="{BB962C8B-B14F-4D97-AF65-F5344CB8AC3E}">
        <p14:creationId xmlns:p14="http://schemas.microsoft.com/office/powerpoint/2010/main" val="769786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Machine learning is used throughout a person’s digital life. Here are some examples: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Spam – Your spam filter is the result of an ML program that was trained with examples of spam and regular email messages.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Recommendations – Based on books that you read or products that you buy, ML programs predict other books or products that you might want. Again, the ML program was trained with data from other readers’ habits and purchases.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Credit card fraud – Similarly, the ML program was trained on examples of transactions that turned out to be fraudulent, along with transactions that were legitimate.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Many more examples exist, including facial detection in social media applications to group your photos, detecting brain tumors in brain scans, or finding anomalies in X-rays.</a:t>
            </a:r>
          </a:p>
          <a:p>
            <a:endParaRPr lang="en-US" dirty="0"/>
          </a:p>
        </p:txBody>
      </p:sp>
    </p:spTree>
    <p:extLst>
      <p:ext uri="{BB962C8B-B14F-4D97-AF65-F5344CB8AC3E}">
        <p14:creationId xmlns:p14="http://schemas.microsoft.com/office/powerpoint/2010/main" val="1480279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Machine learning has three main types.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first type is </a:t>
            </a:r>
            <a:r>
              <a:rPr lang="en-US" sz="1100" i="1" kern="1200" dirty="0">
                <a:solidFill>
                  <a:schemeClr val="tx1"/>
                </a:solidFill>
                <a:effectLst/>
                <a:latin typeface="+mn-lt"/>
                <a:ea typeface="+mn-ea"/>
                <a:cs typeface="+mn-cs"/>
              </a:rPr>
              <a:t>supervised learning</a:t>
            </a:r>
            <a:r>
              <a:rPr lang="en-US" sz="1100" i="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where a model uses known inputs and outputs to generalize future outputs. The second type is </a:t>
            </a:r>
            <a:r>
              <a:rPr lang="en-US" sz="1100" i="1" kern="1200" dirty="0">
                <a:solidFill>
                  <a:schemeClr val="tx1"/>
                </a:solidFill>
                <a:effectLst/>
                <a:latin typeface="+mn-lt"/>
                <a:ea typeface="+mn-ea"/>
                <a:cs typeface="+mn-cs"/>
              </a:rPr>
              <a:t>unsupervised learning</a:t>
            </a:r>
            <a:r>
              <a:rPr lang="en-US" sz="1100" i="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where the model doesn’t know inputs or outputs—it finds patterns in the data without help. The third type is </a:t>
            </a:r>
            <a:r>
              <a:rPr lang="en-US" sz="1100" i="1" kern="1200" dirty="0">
                <a:solidFill>
                  <a:schemeClr val="tx1"/>
                </a:solidFill>
                <a:effectLst/>
                <a:latin typeface="+mn-lt"/>
                <a:ea typeface="+mn-ea"/>
                <a:cs typeface="+mn-cs"/>
              </a:rPr>
              <a:t>reinforcement learning</a:t>
            </a:r>
            <a:r>
              <a:rPr lang="en-US" sz="1100" i="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 where the model interacts with its environment and learns to take actions that maximize rewards.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It’s important to know the different ML types because the type can guide you toward selecting algorithms that make sense for solving your business problem. </a:t>
            </a:r>
          </a:p>
          <a:p>
            <a:endParaRPr lang="en-US" dirty="0"/>
          </a:p>
        </p:txBody>
      </p:sp>
    </p:spTree>
    <p:extLst>
      <p:ext uri="{BB962C8B-B14F-4D97-AF65-F5344CB8AC3E}">
        <p14:creationId xmlns:p14="http://schemas.microsoft.com/office/powerpoint/2010/main" val="1149223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1" kern="1200" dirty="0">
                <a:solidFill>
                  <a:schemeClr val="tx1"/>
                </a:solidFill>
                <a:effectLst/>
                <a:latin typeface="+mn-lt"/>
                <a:ea typeface="+mn-ea"/>
                <a:cs typeface="+mn-cs"/>
              </a:rPr>
              <a:t>Supervised learning</a:t>
            </a:r>
            <a:r>
              <a:rPr lang="en-US" sz="1100" kern="1200" dirty="0">
                <a:solidFill>
                  <a:schemeClr val="tx1"/>
                </a:solidFill>
                <a:effectLst/>
                <a:latin typeface="+mn-lt"/>
                <a:ea typeface="+mn-ea"/>
                <a:cs typeface="+mn-cs"/>
              </a:rPr>
              <a:t> is a popular type of ML because it’s widely applicable. It’s called supervised learning because you need a supervisor—a teacher—who can show the right answers to the model.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Like any student, a supervised algorithm learns by example. It needs a teacher who uses training data to help it determine the patterns and relationships between the inputs and outputs: “Here in this picture is a car. Here is a car in another picture.” The model is trained on this labeled data to accurately identify where a car is in a new picture that it hasn’t seen before.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However, you can have different types of problems within supervised learning. These problems can be broadly categorized into two categories: classification and regression. </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Classification</a:t>
            </a:r>
            <a:r>
              <a:rPr lang="en-US" sz="1100" kern="1200" dirty="0">
                <a:solidFill>
                  <a:schemeClr val="tx1"/>
                </a:solidFill>
                <a:effectLst/>
                <a:latin typeface="+mn-lt"/>
                <a:ea typeface="+mn-ea"/>
                <a:cs typeface="+mn-cs"/>
              </a:rPr>
              <a:t> problems have two types. The first type is considered a </a:t>
            </a:r>
            <a:r>
              <a:rPr lang="en-US" sz="1100" i="1" kern="1200" dirty="0">
                <a:solidFill>
                  <a:schemeClr val="tx1"/>
                </a:solidFill>
                <a:effectLst/>
                <a:latin typeface="+mn-lt"/>
                <a:ea typeface="+mn-ea"/>
                <a:cs typeface="+mn-cs"/>
              </a:rPr>
              <a:t>binary classification problem</a:t>
            </a:r>
            <a:r>
              <a:rPr lang="en-US" sz="1100" kern="1200" dirty="0">
                <a:solidFill>
                  <a:schemeClr val="tx1"/>
                </a:solidFill>
                <a:effectLst/>
                <a:latin typeface="+mn-lt"/>
                <a:ea typeface="+mn-ea"/>
                <a:cs typeface="+mn-cs"/>
              </a:rPr>
              <a:t>. Recall the previous example about identifying fraudulent transactions. The target variable in this example is limited to two options: </a:t>
            </a:r>
            <a:r>
              <a:rPr lang="en-US" sz="1100" i="1" kern="1200" dirty="0">
                <a:solidFill>
                  <a:schemeClr val="tx1"/>
                </a:solidFill>
                <a:effectLst/>
                <a:latin typeface="+mn-lt"/>
                <a:ea typeface="+mn-ea"/>
                <a:cs typeface="+mn-cs"/>
              </a:rPr>
              <a:t>fraudulent</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not fraudulent</a:t>
            </a:r>
            <a:r>
              <a:rPr lang="en-US" sz="1100" kern="1200" dirty="0">
                <a:solidFill>
                  <a:schemeClr val="tx1"/>
                </a:solidFill>
                <a:effectLst/>
                <a:latin typeface="+mn-lt"/>
                <a:ea typeface="+mn-ea"/>
                <a:cs typeface="+mn-cs"/>
              </a:rPr>
              <a:t>. This example is a binary classification problem because you are classifying an observation into one of two categories.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Multiclass classification problems also exist. These ML problems classify an observation into one of three or more categories. Suppose that you have an ML model that predicts why a customer is calling your store. Its purpose is to reduce the number of transfers necessary before getting the customer to the correct customer support department. In this case, the different customer support departments represent the various potential target variables—which might be many different departments. </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Regression</a:t>
            </a:r>
            <a:r>
              <a:rPr lang="en-US" sz="1100" kern="1200" dirty="0">
                <a:solidFill>
                  <a:schemeClr val="tx1"/>
                </a:solidFill>
                <a:effectLst/>
                <a:latin typeface="+mn-lt"/>
                <a:ea typeface="+mn-ea"/>
                <a:cs typeface="+mn-cs"/>
              </a:rPr>
              <a:t> problems also exist. In a regression problem, you are no longer mapping an input to a defined number of categories. Instead, you are mapping inputs to a continuous value, like an integer. One example of an ML regression problem is predicting the price of a company’s stock. For instance, a regression-based algorithm would predict that tomorrow, the stock price for a company could go up from $113 per share to $127 per share.</a:t>
            </a:r>
          </a:p>
          <a:p>
            <a:endParaRPr lang="en-US" dirty="0"/>
          </a:p>
        </p:txBody>
      </p:sp>
    </p:spTree>
    <p:extLst>
      <p:ext uri="{BB962C8B-B14F-4D97-AF65-F5344CB8AC3E}">
        <p14:creationId xmlns:p14="http://schemas.microsoft.com/office/powerpoint/2010/main" val="2401082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Computer vision (CV) is a large field that consists mostly of classification problems. Is this a cat or a dog? Does this X-ray show a tumor?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Computer vision enables machines to identify people, places, and things in images with accuracy at (or above) human levels, and with greater speed and efficiency. It’s often built with deep learning models. CV automates the extraction, analysis, classification, and understanding of useful information from a single image or a sequence of images. The image data can take many forms, such as single images, video sequences, views from multiple cameras, or three-dimensional data.</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will learn more about computer vision later in this course.</a:t>
            </a:r>
          </a:p>
        </p:txBody>
      </p:sp>
    </p:spTree>
    <p:extLst>
      <p:ext uri="{BB962C8B-B14F-4D97-AF65-F5344CB8AC3E}">
        <p14:creationId xmlns:p14="http://schemas.microsoft.com/office/powerpoint/2010/main" val="3451294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will now learn about unsupervised machine learning.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Sometimes, the data is all that you have—no supervisor is available. In unsupervised learning, labels are not provided (like they are with supervised learning) because you don’t know all the variables and patterns. In these instances, the machine must uncover and create the labels itself. These models use the data that they are presented with to detect emerging properties of the entire dataset, and then construct patterns.</a:t>
            </a:r>
          </a:p>
          <a:p>
            <a:r>
              <a:rPr lang="en-US" sz="1100" kern="1200" dirty="0">
                <a:solidFill>
                  <a:schemeClr val="tx1"/>
                </a:solidFill>
                <a:effectLst/>
                <a:latin typeface="+mn-lt"/>
                <a:ea typeface="+mn-ea"/>
                <a:cs typeface="+mn-cs"/>
              </a:rPr>
              <a:t> </a:t>
            </a:r>
          </a:p>
          <a:p>
            <a:r>
              <a:rPr lang="en-US" dirty="0"/>
              <a:t>A common subcategory of unsupervised learning is called clustering. This kind of algorithm groups data into different clusters that are based on similar features to better understand the attributes of a specific cluster. For example, suppose you work for a marketing organization that supports companies that provide cloud-computing resources to their customers. By analyzing customer purchasing habits, unsupervised algorithms can identify groups of customers that categorize (or describe) a particular company as being small, medium, or large. The companies can use these insights to make informed strategic marketing decisions based which tier they are in (small, medium, or large) so they can better target their customers' needs for cloud-computing resources. In this situation, clustering might help you realize that you must propose a different marketing strategy for different-sized companies.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advantage of unsupervised algorithms is that they enable you to see patterns in the data that you were otherwise unaware of. An example might be the existence of two major customer types.</a:t>
            </a:r>
          </a:p>
          <a:p>
            <a:r>
              <a:rPr lang="en-US" sz="1100" kern="1200" dirty="0">
                <a:solidFill>
                  <a:schemeClr val="tx1"/>
                </a:solidFill>
                <a:effectLst/>
                <a:latin typeface="+mn-lt"/>
                <a:ea typeface="+mn-ea"/>
                <a:cs typeface="+mn-cs"/>
              </a:rPr>
              <a:t> </a:t>
            </a:r>
            <a:endParaRPr lang="en-US" sz="1100" dirty="0">
              <a:ea typeface="Amazon Ember Light" panose="020B0403020204020204" pitchFamily="34" charset="0"/>
              <a:cs typeface="Amazon Ember Light" panose="020B0403020204020204" pitchFamily="34" charset="0"/>
            </a:endParaRPr>
          </a:p>
          <a:p>
            <a:endParaRPr lang="en-US" dirty="0"/>
          </a:p>
        </p:txBody>
      </p:sp>
    </p:spTree>
    <p:extLst>
      <p:ext uri="{BB962C8B-B14F-4D97-AF65-F5344CB8AC3E}">
        <p14:creationId xmlns:p14="http://schemas.microsoft.com/office/powerpoint/2010/main" val="2152264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Natural language processing (NLP) is another area of machine learning with increasing use. For example, Amazon Alexa (or any other voice assistant) uses NLP to try to answer your questions. NLP is about speech, and it is also about written text.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NLP is used in many applications such as: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Chat or call center bots – Automated systems for getting your bank balance or ordering food from a restaurant.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Translation tools – Converting text between languages, or applications that can translate menus in real time.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Voice-to-text translations – Converting spoken words into text. Can be used to power automatic subtitles.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Sentiment analysis – Enables you to analyze the sentiment of comments in reviews of products, music, and movies. These sentiments can be used to give the movie an audience rating.</a:t>
            </a:r>
          </a:p>
          <a:p>
            <a:pPr lvl="0"/>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will learn about NLP in a later module.</a:t>
            </a:r>
          </a:p>
        </p:txBody>
      </p:sp>
    </p:spTree>
    <p:extLst>
      <p:ext uri="{BB962C8B-B14F-4D97-AF65-F5344CB8AC3E}">
        <p14:creationId xmlns:p14="http://schemas.microsoft.com/office/powerpoint/2010/main" val="1487329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Another kind of machine learning that’s been gaining in popularity recently is </a:t>
            </a:r>
            <a:r>
              <a:rPr lang="en-US" sz="1100" i="1" kern="1200" dirty="0">
                <a:solidFill>
                  <a:schemeClr val="tx1"/>
                </a:solidFill>
                <a:effectLst/>
                <a:latin typeface="+mn-lt"/>
                <a:ea typeface="+mn-ea"/>
                <a:cs typeface="+mn-cs"/>
              </a:rPr>
              <a:t>reinforcement learning</a:t>
            </a:r>
            <a:r>
              <a:rPr lang="en-US" sz="1100" kern="1200" dirty="0">
                <a:solidFill>
                  <a:schemeClr val="tx1"/>
                </a:solidFill>
                <a:effectLst/>
                <a:latin typeface="+mn-lt"/>
                <a:ea typeface="+mn-ea"/>
                <a:cs typeface="+mn-cs"/>
              </a:rPr>
              <a:t>. Unlike other machine learning, reinforcement learning continuously improves its model by mining feedback from previous iterations. In reinforcement learning, an agent continuously learns, through trial and error, as it interacts in an environment. Reinforcement learning is useful when the reward of an intended outcome is known, but the path to achieving it is not. Discovering that path requires much trial and error.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Consider the example of AWS DeepRacer. In the AWS DeepRacer simulator, the agent is the virtual car, and the environment is a virtual racetrack. The actions are the throttle and steering inputs to the car. The goal is to complete the racetrack as quickly as possible without deviating from the track.</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The car must learn the intended driving behavior to reach the goal of completing the track. You use rewards to incentivize your model to learn the intended driving behavior.</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reinforcement learning, what drives the learning is called the </a:t>
            </a:r>
            <a:r>
              <a:rPr lang="en-US" sz="1100" i="1" kern="1200" dirty="0">
                <a:solidFill>
                  <a:schemeClr val="tx1"/>
                </a:solidFill>
                <a:effectLst/>
                <a:latin typeface="+mn-lt"/>
                <a:ea typeface="+mn-ea"/>
                <a:cs typeface="+mn-cs"/>
              </a:rPr>
              <a:t>agent</a:t>
            </a:r>
            <a:r>
              <a:rPr lang="en-US" sz="1100" kern="1200" dirty="0">
                <a:solidFill>
                  <a:schemeClr val="tx1"/>
                </a:solidFill>
                <a:effectLst/>
                <a:latin typeface="+mn-lt"/>
                <a:ea typeface="+mn-ea"/>
                <a:cs typeface="+mn-cs"/>
              </a:rPr>
              <a:t>. In this case, the agent is the AWS DeepRacer car. The </a:t>
            </a:r>
            <a:r>
              <a:rPr lang="en-US" sz="1100" i="1" kern="1200" dirty="0">
                <a:solidFill>
                  <a:schemeClr val="tx1"/>
                </a:solidFill>
                <a:effectLst/>
                <a:latin typeface="+mn-lt"/>
                <a:ea typeface="+mn-ea"/>
                <a:cs typeface="+mn-cs"/>
              </a:rPr>
              <a:t>environment</a:t>
            </a:r>
            <a:r>
              <a:rPr lang="en-US" sz="1100" kern="1200" dirty="0">
                <a:solidFill>
                  <a:schemeClr val="tx1"/>
                </a:solidFill>
                <a:effectLst/>
                <a:latin typeface="+mn-lt"/>
                <a:ea typeface="+mn-ea"/>
                <a:cs typeface="+mn-cs"/>
              </a:rPr>
              <a:t> is the place where the agent learns, which—in this example—is the marked race track. When the agent does something in the environment that provokes a response, such as crossing a boundary that it shouldn’t cross, it’s called an </a:t>
            </a:r>
            <a:r>
              <a:rPr lang="en-US" sz="1100" i="1" kern="1200" dirty="0">
                <a:solidFill>
                  <a:schemeClr val="tx1"/>
                </a:solidFill>
                <a:effectLst/>
                <a:latin typeface="+mn-lt"/>
                <a:ea typeface="+mn-ea"/>
                <a:cs typeface="+mn-cs"/>
              </a:rPr>
              <a:t>action</a:t>
            </a:r>
            <a:r>
              <a:rPr lang="en-US" sz="1100" kern="1200" dirty="0">
                <a:solidFill>
                  <a:schemeClr val="tx1"/>
                </a:solidFill>
                <a:effectLst/>
                <a:latin typeface="+mn-lt"/>
                <a:ea typeface="+mn-ea"/>
                <a:cs typeface="+mn-cs"/>
              </a:rPr>
              <a:t>. That response is called a </a:t>
            </a:r>
            <a:r>
              <a:rPr lang="en-US" sz="1100" i="1" kern="1200" dirty="0">
                <a:solidFill>
                  <a:schemeClr val="tx1"/>
                </a:solidFill>
                <a:effectLst/>
                <a:latin typeface="+mn-lt"/>
                <a:ea typeface="+mn-ea"/>
                <a:cs typeface="+mn-cs"/>
              </a:rPr>
              <a:t>reward</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penalty</a:t>
            </a:r>
            <a:r>
              <a:rPr lang="en-US" sz="1100" kern="1200" dirty="0">
                <a:solidFill>
                  <a:schemeClr val="tx1"/>
                </a:solidFill>
                <a:effectLst/>
                <a:latin typeface="+mn-lt"/>
                <a:ea typeface="+mn-ea"/>
                <a:cs typeface="+mn-cs"/>
              </a:rPr>
              <a:t> depending on whether the agent did something that should be reinforced or discouraged in the model. As the agent moves in the environment, its actions should continue to receive more rewards and fewer penalties, until it meets the intended business outcome.</a:t>
            </a:r>
          </a:p>
          <a:p>
            <a:endParaRPr lang="en-US" sz="1100" b="0" dirty="0">
              <a:ea typeface="Amazon Ember Light" panose="020B0403020204020204" pitchFamily="34" charset="0"/>
              <a:cs typeface="Amazon Ember Light" panose="020B0403020204020204" pitchFamily="34" charset="0"/>
            </a:endParaRPr>
          </a:p>
          <a:p>
            <a:endParaRPr lang="en-US" sz="1100" b="0" dirty="0">
              <a:ea typeface="Amazon Ember Light" panose="020B0403020204020204" pitchFamily="34" charset="0"/>
              <a:cs typeface="Amazon Ember Light" panose="020B0403020204020204" pitchFamily="34" charset="0"/>
            </a:endParaRPr>
          </a:p>
          <a:p>
            <a:endParaRPr lang="en-US" dirty="0"/>
          </a:p>
        </p:txBody>
      </p:sp>
    </p:spTree>
    <p:extLst>
      <p:ext uri="{BB962C8B-B14F-4D97-AF65-F5344CB8AC3E}">
        <p14:creationId xmlns:p14="http://schemas.microsoft.com/office/powerpoint/2010/main" val="326879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Self-driving vehicles bring together several machine- and deep-learning algorithms and models to solve the problem of driving from A to B. A major task is continuously detecting the environment and forecasting changes. This task involves object detection, which is the localization and prediction of movement of the detected object. The outputs of these findings act as inputs to other systems that make decisions on what to do with the vehicle’s various controls.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Some use cases involve self-driving vehicles that require real-time responses to the environment. For example, if a previously hidden pedestrian walks out from behind an obstacle, the vehicle brakes must be applied immediately. Such actions cannot have any latency or room for error.</a:t>
            </a:r>
          </a:p>
        </p:txBody>
      </p:sp>
    </p:spTree>
    <p:extLst>
      <p:ext uri="{BB962C8B-B14F-4D97-AF65-F5344CB8AC3E}">
        <p14:creationId xmlns:p14="http://schemas.microsoft.com/office/powerpoint/2010/main" val="681541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What is machine learning?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Business problems solved with machine learning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Machine learning terminology and process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Machine learning tools overview</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Machine learning challenges</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Not every problem should be solved with machine learning, and sometimes basic programming works equally well. When you explore a potential ML solution, look for things such as the existence of large datasets and a large number of variables. You might also be uncertain of the business logic or procedures that are required to obtain an answer or accomplish a task. In such cases, machine learning is often the best choice.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Machine learning systems can be complex. The supporting infrastructure, management support, and expertise must be in place to help the project be successful. </a:t>
            </a:r>
          </a:p>
        </p:txBody>
      </p:sp>
    </p:spTree>
    <p:extLst>
      <p:ext uri="{BB962C8B-B14F-4D97-AF65-F5344CB8AC3E}">
        <p14:creationId xmlns:p14="http://schemas.microsoft.com/office/powerpoint/2010/main" val="4020453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br>
              <a:rPr lang="en-US" baseline="0" dirty="0">
                <a:latin typeface="+mn-lt"/>
              </a:rPr>
            </a:b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Machine learning applications are already part of your everyday life.</a:t>
            </a:r>
          </a:p>
          <a:p>
            <a:pPr marL="171450" indent="-171450">
              <a:buFont typeface="Arial" panose="020B0604020202020204" pitchFamily="34" charset="0"/>
              <a:buChar char="•"/>
            </a:pPr>
            <a:r>
              <a:rPr lang="en-US" dirty="0"/>
              <a:t>Machine</a:t>
            </a:r>
            <a:r>
              <a:rPr lang="en-US" baseline="0" dirty="0"/>
              <a:t> learning problems can be grouped into – </a:t>
            </a:r>
          </a:p>
          <a:p>
            <a:pPr marL="628650" lvl="1" indent="-171450">
              <a:buFont typeface="Arial" panose="020B0604020202020204" pitchFamily="34" charset="0"/>
              <a:buChar char="•"/>
            </a:pPr>
            <a:r>
              <a:rPr lang="en-US" baseline="0" dirty="0"/>
              <a:t>Supervised learning: </a:t>
            </a:r>
            <a:r>
              <a:rPr lang="en-US" kern="1200" baseline="0" dirty="0">
                <a:solidFill>
                  <a:schemeClr val="tx1"/>
                </a:solidFill>
                <a:effectLst/>
                <a:latin typeface="+mn-lt"/>
                <a:ea typeface="+mn-ea"/>
                <a:cs typeface="+mn-cs"/>
              </a:rPr>
              <a:t>Y</a:t>
            </a:r>
            <a:r>
              <a:rPr lang="en-US" kern="1200" dirty="0">
                <a:solidFill>
                  <a:schemeClr val="tx1"/>
                </a:solidFill>
                <a:effectLst/>
                <a:latin typeface="+mn-lt"/>
                <a:ea typeface="+mn-ea"/>
                <a:cs typeface="+mn-cs"/>
              </a:rPr>
              <a:t>ou have training data for which you know the answer.</a:t>
            </a:r>
            <a:endParaRPr lang="en-US" baseline="0" dirty="0"/>
          </a:p>
          <a:p>
            <a:pPr marL="628650" lvl="1" indent="-171450">
              <a:buFont typeface="Arial" panose="020B0604020202020204" pitchFamily="34" charset="0"/>
              <a:buChar char="•"/>
            </a:pPr>
            <a:r>
              <a:rPr lang="en-US" baseline="0" dirty="0"/>
              <a:t>Unsupervised learning: </a:t>
            </a:r>
            <a:r>
              <a:rPr lang="en-US" kern="1200" baseline="0" dirty="0">
                <a:solidFill>
                  <a:schemeClr val="tx1"/>
                </a:solidFill>
                <a:effectLst/>
                <a:latin typeface="+mn-lt"/>
                <a:ea typeface="+mn-ea"/>
                <a:cs typeface="+mn-cs"/>
              </a:rPr>
              <a:t>Y</a:t>
            </a:r>
            <a:r>
              <a:rPr lang="en-US" kern="1200" dirty="0">
                <a:solidFill>
                  <a:schemeClr val="tx1"/>
                </a:solidFill>
                <a:effectLst/>
                <a:latin typeface="+mn-lt"/>
                <a:ea typeface="+mn-ea"/>
                <a:cs typeface="+mn-cs"/>
              </a:rPr>
              <a:t>ou have data, but you are looking for insights within the data.</a:t>
            </a:r>
            <a:endParaRPr lang="en-US" baseline="0" dirty="0"/>
          </a:p>
          <a:p>
            <a:pPr marL="628650" lvl="1" indent="-171450">
              <a:buFont typeface="Arial" panose="020B0604020202020204" pitchFamily="34" charset="0"/>
              <a:buChar char="•"/>
            </a:pPr>
            <a:r>
              <a:rPr lang="en-US" baseline="0" dirty="0"/>
              <a:t>Reinforcement learning: </a:t>
            </a:r>
            <a:r>
              <a:rPr lang="en-US" kern="1200" baseline="0" dirty="0">
                <a:solidFill>
                  <a:schemeClr val="tx1"/>
                </a:solidFill>
                <a:effectLst/>
                <a:latin typeface="+mn-lt"/>
                <a:ea typeface="+mn-ea"/>
                <a:cs typeface="+mn-cs"/>
              </a:rPr>
              <a:t>T</a:t>
            </a:r>
            <a:r>
              <a:rPr lang="en-US" kern="1200" dirty="0">
                <a:solidFill>
                  <a:schemeClr val="tx1"/>
                </a:solidFill>
                <a:effectLst/>
                <a:latin typeface="+mn-lt"/>
                <a:ea typeface="+mn-ea"/>
                <a:cs typeface="+mn-cs"/>
              </a:rPr>
              <a:t>he model learns in a way that is based on experience and feedback</a:t>
            </a:r>
            <a:r>
              <a:rPr lang="en-US" baseline="0" dirty="0"/>
              <a:t>.</a:t>
            </a:r>
          </a:p>
          <a:p>
            <a:pPr marL="171450" lvl="0" indent="-171450">
              <a:buFont typeface="Arial" panose="020B0604020202020204" pitchFamily="34" charset="0"/>
              <a:buChar char="•"/>
            </a:pPr>
            <a:r>
              <a:rPr lang="en-US" baseline="0" dirty="0"/>
              <a:t>Most business problems are supervised learning.</a:t>
            </a:r>
            <a:endParaRPr lang="en-US" dirty="0"/>
          </a:p>
        </p:txBody>
      </p:sp>
    </p:spTree>
    <p:extLst>
      <p:ext uri="{BB962C8B-B14F-4D97-AF65-F5344CB8AC3E}">
        <p14:creationId xmlns:p14="http://schemas.microsoft.com/office/powerpoint/2010/main" val="1270894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3: Machine learning process.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this section, you will get a high-level overview of machine learning terminology and a typical workflow. You will learn more details about this topic later in this course.</a:t>
            </a:r>
          </a:p>
        </p:txBody>
      </p:sp>
    </p:spTree>
    <p:extLst>
      <p:ext uri="{BB962C8B-B14F-4D97-AF65-F5344CB8AC3E}">
        <p14:creationId xmlns:p14="http://schemas.microsoft.com/office/powerpoint/2010/main" val="1970984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begin, you should always start with the business problem that you or your team believes can benefit from ML. From there, you want to do some problem formulation. This phase entails, in part, articulating your business problem and converting it to an ML problem.</a:t>
            </a:r>
          </a:p>
        </p:txBody>
      </p:sp>
    </p:spTree>
    <p:extLst>
      <p:ext uri="{BB962C8B-B14F-4D97-AF65-F5344CB8AC3E}">
        <p14:creationId xmlns:p14="http://schemas.microsoft.com/office/powerpoint/2010/main" val="2993504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you formulate the problem, you move to the data preparation and preprocessing phase. In this phase, you will extract data from one or more data sources. These data sources might have differences in data or types that must be reconciled to form a single cohesive view of your data. You must visualize your data and use statistics to determine whether the data is consistent and can be used for machine learning. You will look at some data sources later in the course.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the example data, you have four columns that contain data that was assembled from three data sources. The sources had slightly different ways of representing data, and the results are shown in the table. In ML problems, columns represent features, and rows represent instances. You can see some issues with the data in some of the instances.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some cases, you need a subject matter expert or a functional expert to understand the authenticity of the data. For example, </a:t>
            </a:r>
            <a:r>
              <a:rPr lang="en-US" sz="1100" i="1" kern="1200" dirty="0">
                <a:solidFill>
                  <a:schemeClr val="tx1"/>
                </a:solidFill>
                <a:effectLst/>
                <a:latin typeface="+mn-lt"/>
                <a:ea typeface="+mn-ea"/>
                <a:cs typeface="+mn-cs"/>
              </a:rPr>
              <a:t>11/2/1969</a:t>
            </a:r>
            <a:r>
              <a:rPr lang="en-US" sz="1100" kern="1200" dirty="0">
                <a:solidFill>
                  <a:schemeClr val="tx1"/>
                </a:solidFill>
                <a:effectLst/>
                <a:latin typeface="+mn-lt"/>
                <a:ea typeface="+mn-ea"/>
                <a:cs typeface="+mn-cs"/>
              </a:rPr>
              <a:t> can be </a:t>
            </a:r>
            <a:r>
              <a:rPr lang="en-US" sz="1100" i="1" kern="1200" dirty="0">
                <a:solidFill>
                  <a:schemeClr val="tx1"/>
                </a:solidFill>
                <a:effectLst/>
                <a:latin typeface="+mn-lt"/>
                <a:ea typeface="+mn-ea"/>
                <a:cs typeface="+mn-cs"/>
              </a:rPr>
              <a:t>November 2</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February 11</a:t>
            </a:r>
            <a:r>
              <a:rPr lang="en-US" sz="1100" kern="1200" dirty="0">
                <a:solidFill>
                  <a:schemeClr val="tx1"/>
                </a:solidFill>
                <a:effectLst/>
                <a:latin typeface="+mn-lt"/>
                <a:ea typeface="+mn-ea"/>
                <a:cs typeface="+mn-cs"/>
              </a:rPr>
              <a:t>. Someone who owns or manages the data pool would be able to clarify what that data means. </a:t>
            </a:r>
            <a:r>
              <a:rPr lang="en-US" sz="1100" i="1" kern="1200" dirty="0">
                <a:solidFill>
                  <a:schemeClr val="tx1"/>
                </a:solidFill>
                <a:effectLst/>
                <a:latin typeface="+mn-lt"/>
                <a:ea typeface="+mn-ea"/>
                <a:cs typeface="+mn-cs"/>
              </a:rPr>
              <a:t>Male</a:t>
            </a:r>
            <a:r>
              <a:rPr lang="en-US" sz="1100" kern="1200" dirty="0">
                <a:solidFill>
                  <a:schemeClr val="tx1"/>
                </a:solidFill>
                <a:effectLst/>
                <a:latin typeface="+mn-lt"/>
                <a:ea typeface="+mn-ea"/>
                <a:cs typeface="+mn-cs"/>
              </a:rPr>
              <a:t> can probably be attributed to an import issue where cells shifted position, but it can also mean a location: Male, the capital of Republic of Maldives. At times, this error identification is not as simple and will require an SME. You will learn about the role of an expert later in the course.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have a substantial effect on the success of an ML project by having consistent and correct data. </a:t>
            </a:r>
          </a:p>
        </p:txBody>
      </p:sp>
    </p:spTree>
    <p:extLst>
      <p:ext uri="{BB962C8B-B14F-4D97-AF65-F5344CB8AC3E}">
        <p14:creationId xmlns:p14="http://schemas.microsoft.com/office/powerpoint/2010/main" val="1685384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you prepare your data and ensure its correctness and consistency, it’s time to train your model. At this stage, the process becomes iterative and fluid. You are likely to encounter multiple passes of feature engineering, training, evaluating, and tuning before you find a model that can meet your business goals.</a:t>
            </a:r>
          </a:p>
          <a:p>
            <a:pPr defTabSz="966612">
              <a:defRPr/>
            </a:pP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177692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1" kern="1200" dirty="0">
                <a:solidFill>
                  <a:schemeClr val="tx1"/>
                </a:solidFill>
                <a:effectLst/>
                <a:latin typeface="+mn-lt"/>
                <a:ea typeface="+mn-ea"/>
                <a:cs typeface="+mn-cs"/>
              </a:rPr>
              <a:t>Feature engineering </a:t>
            </a:r>
            <a:r>
              <a:rPr lang="en-US" sz="1100" kern="1200" dirty="0">
                <a:solidFill>
                  <a:schemeClr val="tx1"/>
                </a:solidFill>
                <a:effectLst/>
                <a:latin typeface="+mn-lt"/>
                <a:ea typeface="+mn-ea"/>
                <a:cs typeface="+mn-cs"/>
              </a:rPr>
              <a:t>is the process of selecting or creating the features that you will use to train your model. </a:t>
            </a:r>
            <a:r>
              <a:rPr lang="en-US" sz="1100" i="1" kern="1200" dirty="0">
                <a:solidFill>
                  <a:schemeClr val="tx1"/>
                </a:solidFill>
                <a:effectLst/>
                <a:latin typeface="+mn-lt"/>
                <a:ea typeface="+mn-ea"/>
                <a:cs typeface="+mn-cs"/>
              </a:rPr>
              <a:t>Features</a:t>
            </a:r>
            <a:r>
              <a:rPr lang="en-US" sz="1100" kern="1200" dirty="0">
                <a:solidFill>
                  <a:schemeClr val="tx1"/>
                </a:solidFill>
                <a:effectLst/>
                <a:latin typeface="+mn-lt"/>
                <a:ea typeface="+mn-ea"/>
                <a:cs typeface="+mn-cs"/>
              </a:rPr>
              <a:t> are the columns of data that you have within your dataset. The goal of the model is to try to correctly estimate the target value for new data. The ML algorithm uses the features to predict the </a:t>
            </a:r>
            <a:r>
              <a:rPr lang="en-US" sz="1100" i="1" kern="1200" dirty="0">
                <a:solidFill>
                  <a:schemeClr val="tx1"/>
                </a:solidFill>
                <a:effectLst/>
                <a:latin typeface="+mn-lt"/>
                <a:ea typeface="+mn-ea"/>
                <a:cs typeface="+mn-cs"/>
              </a:rPr>
              <a:t>target</a:t>
            </a:r>
            <a:r>
              <a:rPr lang="en-US" sz="1100" kern="1200" dirty="0">
                <a:solidFill>
                  <a:schemeClr val="tx1"/>
                </a:solidFill>
                <a:effectLst/>
                <a:latin typeface="+mn-lt"/>
                <a:ea typeface="+mn-ea"/>
                <a:cs typeface="+mn-cs"/>
              </a:rPr>
              <a:t>. In this example, the target data is the average number of steps taken in a week.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Selecting the correct features might involve adding, removing, or calculating new features. You might encounter these changes during feature engineering:</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Data cleanup on the Name column –</a:t>
            </a:r>
            <a:r>
              <a:rPr lang="en-US" sz="1100" kern="1200" dirty="0">
                <a:solidFill>
                  <a:schemeClr val="tx1"/>
                </a:solidFill>
                <a:effectLst/>
                <a:latin typeface="+mn-lt"/>
                <a:ea typeface="+mn-ea"/>
                <a:cs typeface="+mn-cs"/>
              </a:rPr>
              <a:t> You might want to make the format consistent, which can be useful later in the model. Or, you could change the format only for cosmetic reasons. Depending on the problem that you are trying to solve with this data, you might not even need the </a:t>
            </a:r>
            <a:r>
              <a:rPr lang="en-US" sz="1100" i="1" kern="1200" dirty="0">
                <a:solidFill>
                  <a:schemeClr val="tx1"/>
                </a:solidFill>
                <a:effectLst/>
                <a:latin typeface="+mn-lt"/>
                <a:ea typeface="+mn-ea"/>
                <a:cs typeface="+mn-cs"/>
              </a:rPr>
              <a:t>Name</a:t>
            </a:r>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Convert the country into a numeric or binary set of columns –</a:t>
            </a:r>
            <a:r>
              <a:rPr lang="en-US" sz="1100" kern="1200" dirty="0">
                <a:solidFill>
                  <a:schemeClr val="tx1"/>
                </a:solidFill>
                <a:effectLst/>
                <a:latin typeface="+mn-lt"/>
                <a:ea typeface="+mn-ea"/>
                <a:cs typeface="+mn-cs"/>
              </a:rPr>
              <a:t> If this database was a traditional database, you might want to move </a:t>
            </a:r>
            <a:r>
              <a:rPr lang="en-US" sz="1100" i="1" kern="1200" dirty="0">
                <a:solidFill>
                  <a:schemeClr val="tx1"/>
                </a:solidFill>
                <a:effectLst/>
                <a:latin typeface="+mn-lt"/>
                <a:ea typeface="+mn-ea"/>
                <a:cs typeface="+mn-cs"/>
              </a:rPr>
              <a:t>Country</a:t>
            </a:r>
            <a:r>
              <a:rPr lang="en-US" sz="1100" kern="1200" dirty="0">
                <a:solidFill>
                  <a:schemeClr val="tx1"/>
                </a:solidFill>
                <a:effectLst/>
                <a:latin typeface="+mn-lt"/>
                <a:ea typeface="+mn-ea"/>
                <a:cs typeface="+mn-cs"/>
              </a:rPr>
              <a:t> to a lookup table and then reference it. Most ML algorithms want the data for an instance in a single row. Also, ML algorithms need numerical data to process. You might consider turning the country text into the country’s ISO code. However, the model might interpret the numerical value as having meaning, so </a:t>
            </a:r>
            <a:r>
              <a:rPr lang="en-US" sz="1100" i="1" kern="1200" dirty="0">
                <a:solidFill>
                  <a:schemeClr val="tx1"/>
                </a:solidFill>
                <a:effectLst/>
                <a:latin typeface="+mn-lt"/>
                <a:ea typeface="+mn-ea"/>
                <a:cs typeface="+mn-cs"/>
              </a:rPr>
              <a:t>UK (44) </a:t>
            </a:r>
            <a:r>
              <a:rPr lang="en-US" sz="1100" kern="1200" dirty="0">
                <a:solidFill>
                  <a:schemeClr val="tx1"/>
                </a:solidFill>
                <a:effectLst/>
                <a:latin typeface="+mn-lt"/>
                <a:ea typeface="+mn-ea"/>
                <a:cs typeface="+mn-cs"/>
              </a:rPr>
              <a:t>would be more significant than, for example, </a:t>
            </a:r>
            <a:r>
              <a:rPr lang="en-US" sz="1100" i="1" kern="1200" dirty="0">
                <a:solidFill>
                  <a:schemeClr val="tx1"/>
                </a:solidFill>
                <a:effectLst/>
                <a:latin typeface="+mn-lt"/>
                <a:ea typeface="+mn-ea"/>
                <a:cs typeface="+mn-cs"/>
              </a:rPr>
              <a:t>USA (01)</a:t>
            </a:r>
            <a:r>
              <a:rPr lang="en-US" sz="1100" kern="1200" dirty="0">
                <a:solidFill>
                  <a:schemeClr val="tx1"/>
                </a:solidFill>
                <a:effectLst/>
                <a:latin typeface="+mn-lt"/>
                <a:ea typeface="+mn-ea"/>
                <a:cs typeface="+mn-cs"/>
              </a:rPr>
              <a:t>. In this case, splitting the data into multiple columns is good. This practice is known as </a:t>
            </a:r>
            <a:r>
              <a:rPr lang="en-US" sz="1100" i="1" kern="1200" dirty="0">
                <a:solidFill>
                  <a:schemeClr val="tx1"/>
                </a:solidFill>
                <a:effectLst/>
                <a:latin typeface="+mn-lt"/>
                <a:ea typeface="+mn-ea"/>
                <a:cs typeface="+mn-cs"/>
              </a:rPr>
              <a:t>categorical encoding</a:t>
            </a:r>
            <a:r>
              <a:rPr lang="en-US" sz="1100" kern="1200" dirty="0">
                <a:solidFill>
                  <a:schemeClr val="tx1"/>
                </a:solidFill>
                <a:effectLst/>
                <a:latin typeface="+mn-lt"/>
                <a:ea typeface="+mn-ea"/>
                <a:cs typeface="+mn-cs"/>
              </a:rPr>
              <a:t>, which you will learn about later in this course.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Convert the sex data into a binary –</a:t>
            </a:r>
            <a:r>
              <a:rPr lang="en-US" sz="1100" kern="1200" dirty="0">
                <a:solidFill>
                  <a:schemeClr val="tx1"/>
                </a:solidFill>
                <a:effectLst/>
                <a:latin typeface="+mn-lt"/>
                <a:ea typeface="+mn-ea"/>
                <a:cs typeface="+mn-cs"/>
              </a:rPr>
              <a:t> If you convert the text value into a numeric value, with </a:t>
            </a:r>
            <a:r>
              <a:rPr lang="en-US" sz="1100" i="1" kern="1200" dirty="0">
                <a:solidFill>
                  <a:schemeClr val="tx1"/>
                </a:solidFill>
                <a:effectLst/>
                <a:latin typeface="+mn-lt"/>
                <a:ea typeface="+mn-ea"/>
                <a:cs typeface="+mn-cs"/>
              </a:rPr>
              <a:t>0</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 representing </a:t>
            </a:r>
            <a:r>
              <a:rPr lang="en-US" sz="1100" i="1" kern="1200" dirty="0">
                <a:solidFill>
                  <a:schemeClr val="tx1"/>
                </a:solidFill>
                <a:effectLst/>
                <a:latin typeface="+mn-lt"/>
                <a:ea typeface="+mn-ea"/>
                <a:cs typeface="+mn-cs"/>
              </a:rPr>
              <a:t>male</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female</a:t>
            </a:r>
            <a:r>
              <a:rPr lang="en-US" sz="1100" kern="1200" dirty="0">
                <a:solidFill>
                  <a:schemeClr val="tx1"/>
                </a:solidFill>
                <a:effectLst/>
                <a:latin typeface="+mn-lt"/>
                <a:ea typeface="+mn-ea"/>
                <a:cs typeface="+mn-cs"/>
              </a:rPr>
              <a:t>, the model can use it more easily.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Split the date of birth (DOB) into component parts – </a:t>
            </a:r>
            <a:r>
              <a:rPr lang="en-US" sz="1100" b="0" kern="1200" dirty="0">
                <a:solidFill>
                  <a:schemeClr val="tx1"/>
                </a:solidFill>
                <a:effectLst/>
                <a:latin typeface="+mn-lt"/>
                <a:ea typeface="+mn-ea"/>
                <a:cs typeface="+mn-cs"/>
              </a:rPr>
              <a:t>Extracting age, birt</a:t>
            </a:r>
            <a:r>
              <a:rPr lang="en-US" sz="1100" kern="1200" dirty="0">
                <a:solidFill>
                  <a:schemeClr val="tx1"/>
                </a:solidFill>
                <a:effectLst/>
                <a:latin typeface="+mn-lt"/>
                <a:ea typeface="+mn-ea"/>
                <a:cs typeface="+mn-cs"/>
              </a:rPr>
              <a:t>h month (</a:t>
            </a:r>
            <a:r>
              <a:rPr lang="en-US" sz="1100" i="1" kern="1200" dirty="0">
                <a:solidFill>
                  <a:schemeClr val="tx1"/>
                </a:solidFill>
                <a:effectLst/>
                <a:latin typeface="+mn-lt"/>
                <a:ea typeface="+mn-ea"/>
                <a:cs typeface="+mn-cs"/>
              </a:rPr>
              <a:t>bm</a:t>
            </a:r>
            <a:r>
              <a:rPr lang="en-US" sz="1100" kern="1200" dirty="0">
                <a:solidFill>
                  <a:schemeClr val="tx1"/>
                </a:solidFill>
                <a:effectLst/>
                <a:latin typeface="+mn-lt"/>
                <a:ea typeface="+mn-ea"/>
                <a:cs typeface="+mn-cs"/>
              </a:rPr>
              <a:t>) and day of week (</a:t>
            </a:r>
            <a:r>
              <a:rPr lang="en-US" sz="1100" i="1" kern="1200" dirty="0">
                <a:solidFill>
                  <a:schemeClr val="tx1"/>
                </a:solidFill>
                <a:effectLst/>
                <a:latin typeface="+mn-lt"/>
                <a:ea typeface="+mn-ea"/>
                <a:cs typeface="+mn-cs"/>
              </a:rPr>
              <a:t>dow</a:t>
            </a:r>
            <a:r>
              <a:rPr lang="en-US" sz="1100" kern="1200" dirty="0">
                <a:solidFill>
                  <a:schemeClr val="tx1"/>
                </a:solidFill>
                <a:effectLst/>
                <a:latin typeface="+mn-lt"/>
                <a:ea typeface="+mn-ea"/>
                <a:cs typeface="+mn-cs"/>
              </a:rPr>
              <a:t>) might be appropriate, depending on the problem that you are trying to solve. Does age affect the target variable? What about which day of the week they were born on? </a:t>
            </a:r>
          </a:p>
          <a:p>
            <a:pPr lvl="0"/>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Don’t be concerned if this information seems complicated. You learn more details about feature engineering later in this course.</a:t>
            </a:r>
          </a:p>
        </p:txBody>
      </p:sp>
    </p:spTree>
    <p:extLst>
      <p:ext uri="{BB962C8B-B14F-4D97-AF65-F5344CB8AC3E}">
        <p14:creationId xmlns:p14="http://schemas.microsoft.com/office/powerpoint/2010/main" val="1833748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you clean your data and identify its features, it’s time to train a model. You don’t use all the data to train your model. Instead, you should hold some data back so that you can have some data to test with. Typically, you use about 80 percent of the data to train with, and save the rest for testing.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use the training data to train a model. In the diagram, the model being used is the XGBoost algorithm.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model itself has some parameters that you can set, and they alter how the algorithm works. These parameters are known as </a:t>
            </a:r>
            <a:r>
              <a:rPr lang="en-US" sz="1100" i="1" kern="1200" dirty="0">
                <a:solidFill>
                  <a:schemeClr val="tx1"/>
                </a:solidFill>
                <a:effectLst/>
                <a:latin typeface="+mn-lt"/>
                <a:ea typeface="+mn-ea"/>
                <a:cs typeface="+mn-cs"/>
              </a:rPr>
              <a:t>hyperparameters</a:t>
            </a:r>
            <a:r>
              <a:rPr lang="en-US" sz="1100" kern="1200" dirty="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output of the training job is a trained model.</a:t>
            </a:r>
          </a:p>
        </p:txBody>
      </p:sp>
    </p:spTree>
    <p:extLst>
      <p:ext uri="{BB962C8B-B14F-4D97-AF65-F5344CB8AC3E}">
        <p14:creationId xmlns:p14="http://schemas.microsoft.com/office/powerpoint/2010/main" val="1857590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the trained model, you can use some of the test data to see how well the model performs. You can take an instance that the model has not seen, and use it to perform a prediction. Because you already know the target in your test data, you can compare the two values. From these comparisons, you can calculate metrics, which give you data on how well the model performs. You then modify the model’s data, features, or hyperparameters until you find the model that yields the best results.</a:t>
            </a:r>
          </a:p>
        </p:txBody>
      </p:sp>
    </p:spTree>
    <p:extLst>
      <p:ext uri="{BB962C8B-B14F-4D97-AF65-F5344CB8AC3E}">
        <p14:creationId xmlns:p14="http://schemas.microsoft.com/office/powerpoint/2010/main" val="221113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731520" y="4620577"/>
            <a:ext cx="5852160" cy="4457520"/>
          </a:xfrm>
        </p:spPr>
        <p:txBody>
          <a:bodyPr/>
          <a:lstStyle/>
          <a:p>
            <a:r>
              <a:rPr lang="en-US" sz="1100" kern="1200" dirty="0">
                <a:solidFill>
                  <a:schemeClr val="tx1"/>
                </a:solidFill>
                <a:effectLst/>
                <a:latin typeface="+mn-lt"/>
                <a:ea typeface="+mn-ea"/>
                <a:cs typeface="+mn-cs"/>
              </a:rPr>
              <a:t>When you train your model, recognize the danger of </a:t>
            </a:r>
            <a:r>
              <a:rPr lang="en-US" sz="1100" i="0" kern="1200" dirty="0">
                <a:solidFill>
                  <a:schemeClr val="tx1"/>
                </a:solidFill>
                <a:effectLst/>
                <a:latin typeface="+mn-lt"/>
                <a:ea typeface="+mn-ea"/>
                <a:cs typeface="+mn-cs"/>
              </a:rPr>
              <a:t>overfitting or underfitting </a:t>
            </a:r>
            <a:r>
              <a:rPr lang="en-US" sz="1100" kern="1200" dirty="0">
                <a:solidFill>
                  <a:schemeClr val="tx1"/>
                </a:solidFill>
                <a:effectLst/>
                <a:latin typeface="+mn-lt"/>
                <a:ea typeface="+mn-ea"/>
                <a:cs typeface="+mn-cs"/>
              </a:rPr>
              <a:t>the model.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Your model is </a:t>
            </a:r>
            <a:r>
              <a:rPr lang="en-US" sz="1100" i="1" kern="1200" dirty="0">
                <a:solidFill>
                  <a:schemeClr val="tx1"/>
                </a:solidFill>
                <a:effectLst/>
                <a:latin typeface="+mn-lt"/>
                <a:ea typeface="+mn-ea"/>
                <a:cs typeface="+mn-cs"/>
              </a:rPr>
              <a:t>overfitting</a:t>
            </a:r>
            <a:r>
              <a:rPr lang="en-US" sz="1100" kern="1200" dirty="0">
                <a:solidFill>
                  <a:schemeClr val="tx1"/>
                </a:solidFill>
                <a:effectLst/>
                <a:latin typeface="+mn-lt"/>
                <a:ea typeface="+mn-ea"/>
                <a:cs typeface="+mn-cs"/>
              </a:rPr>
              <a:t> your training data when it performs well on the training data, but it doesn’t perform well on the evaluation data. The model memorizes the data that it saw, and it can’t generalize to unseen examples—which causes the overfitting.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Your model is </a:t>
            </a:r>
            <a:r>
              <a:rPr lang="en-US" sz="1100" i="1" kern="1200" dirty="0">
                <a:solidFill>
                  <a:schemeClr val="tx1"/>
                </a:solidFill>
                <a:effectLst/>
                <a:latin typeface="+mn-lt"/>
                <a:ea typeface="+mn-ea"/>
                <a:cs typeface="+mn-cs"/>
              </a:rPr>
              <a:t>underfitting</a:t>
            </a:r>
            <a:r>
              <a:rPr lang="en-US" sz="1100" kern="1200" dirty="0">
                <a:solidFill>
                  <a:schemeClr val="tx1"/>
                </a:solidFill>
                <a:effectLst/>
                <a:latin typeface="+mn-lt"/>
                <a:ea typeface="+mn-ea"/>
                <a:cs typeface="+mn-cs"/>
              </a:rPr>
              <a:t> the training data when the model performs poorly on the training data. The model can’t capture the relationship between the input examples (often called </a:t>
            </a:r>
            <a:r>
              <a:rPr lang="en-US" sz="1100" i="1" kern="1200" dirty="0">
                <a:solidFill>
                  <a:schemeClr val="tx1"/>
                </a:solidFill>
                <a:effectLst/>
                <a:latin typeface="+mn-lt"/>
                <a:ea typeface="+mn-ea"/>
                <a:cs typeface="+mn-cs"/>
              </a:rPr>
              <a:t>X</a:t>
            </a:r>
            <a:r>
              <a:rPr lang="en-US" sz="1100" kern="1200" dirty="0">
                <a:solidFill>
                  <a:schemeClr val="tx1"/>
                </a:solidFill>
                <a:effectLst/>
                <a:latin typeface="+mn-lt"/>
                <a:ea typeface="+mn-ea"/>
                <a:cs typeface="+mn-cs"/>
              </a:rPr>
              <a:t>) and the target values (often called </a:t>
            </a:r>
            <a:r>
              <a:rPr lang="en-US" sz="1100" i="1" kern="1200" dirty="0">
                <a:solidFill>
                  <a:schemeClr val="tx1"/>
                </a:solidFill>
                <a:effectLst/>
                <a:latin typeface="+mn-lt"/>
                <a:ea typeface="+mn-ea"/>
                <a:cs typeface="+mn-cs"/>
              </a:rPr>
              <a:t>Y</a:t>
            </a:r>
            <a:r>
              <a:rPr lang="en-US" sz="1100" kern="1200" dirty="0">
                <a:solidFill>
                  <a:schemeClr val="tx1"/>
                </a:solidFill>
                <a:effectLst/>
                <a:latin typeface="+mn-lt"/>
                <a:ea typeface="+mn-ea"/>
                <a:cs typeface="+mn-cs"/>
              </a:rPr>
              <a:t>). This inability causes the underfitting.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Understanding </a:t>
            </a:r>
            <a:r>
              <a:rPr lang="en-US" sz="1100" i="1" kern="1200" dirty="0">
                <a:solidFill>
                  <a:schemeClr val="tx1"/>
                </a:solidFill>
                <a:effectLst/>
                <a:latin typeface="+mn-lt"/>
                <a:ea typeface="+mn-ea"/>
                <a:cs typeface="+mn-cs"/>
              </a:rPr>
              <a:t>model fit </a:t>
            </a:r>
            <a:r>
              <a:rPr lang="en-US" sz="1100" kern="1200" dirty="0">
                <a:solidFill>
                  <a:schemeClr val="tx1"/>
                </a:solidFill>
                <a:effectLst/>
                <a:latin typeface="+mn-lt"/>
                <a:ea typeface="+mn-ea"/>
                <a:cs typeface="+mn-cs"/>
              </a:rPr>
              <a:t>is important for finding the root cause for poor model accuracy. This concept guides you to take corrective steps to determine whether a predictive model is underfitting or overfitting the training data. These steps involve looking at the prediction error on the training data and the evaluation data.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will learn steps that you can take to avoid this issue later in this course.</a:t>
            </a:r>
          </a:p>
        </p:txBody>
      </p:sp>
    </p:spTree>
    <p:extLst>
      <p:ext uri="{BB962C8B-B14F-4D97-AF65-F5344CB8AC3E}">
        <p14:creationId xmlns:p14="http://schemas.microsoft.com/office/powerpoint/2010/main" val="84442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endParaRPr lang="en-US" sz="1100" dirty="0"/>
          </a:p>
          <a:p>
            <a:pPr marL="171450" lvl="0" indent="-171450">
              <a:buFont typeface="Arial" panose="020B0604020202020204" pitchFamily="34" charset="0"/>
              <a:buChar char="•"/>
            </a:pPr>
            <a:r>
              <a:rPr lang="en-US" sz="1100" dirty="0"/>
              <a:t>Recognize how machine learning and deep learning are part of artificial intelligence</a:t>
            </a:r>
          </a:p>
          <a:p>
            <a:pPr marL="171450" lvl="0" indent="-171450">
              <a:buFont typeface="Arial" panose="020B0604020202020204" pitchFamily="34" charset="0"/>
              <a:buChar char="•"/>
            </a:pPr>
            <a:r>
              <a:rPr lang="en-US" sz="1100" dirty="0"/>
              <a:t>Describe artificial intelligence and machine learning terminology</a:t>
            </a:r>
          </a:p>
          <a:p>
            <a:pPr marL="171450" lvl="0" indent="-171450">
              <a:buFont typeface="Arial" panose="020B0604020202020204" pitchFamily="34" charset="0"/>
              <a:buChar char="•"/>
            </a:pPr>
            <a:r>
              <a:rPr lang="en-US" sz="1100" dirty="0"/>
              <a:t>Identify how machine learning can be used to solve a business problem</a:t>
            </a:r>
          </a:p>
          <a:p>
            <a:pPr marL="171450" lvl="0" indent="-171450">
              <a:buFont typeface="Arial" panose="020B0604020202020204" pitchFamily="34" charset="0"/>
              <a:buChar char="•"/>
            </a:pPr>
            <a:r>
              <a:rPr lang="en-US" sz="1100" dirty="0"/>
              <a:t>Describe the machine learning process </a:t>
            </a:r>
          </a:p>
          <a:p>
            <a:pPr marL="171450" lvl="0" indent="-171450">
              <a:buFont typeface="Arial" panose="020B0604020202020204" pitchFamily="34" charset="0"/>
              <a:buChar char="•"/>
            </a:pPr>
            <a:r>
              <a:rPr lang="en-US" sz="1100" dirty="0"/>
              <a:t>List the tools available to data scientists</a:t>
            </a:r>
          </a:p>
          <a:p>
            <a:pPr marL="171450" lvl="0" indent="-171450">
              <a:buFont typeface="Arial" panose="020B0604020202020204" pitchFamily="34" charset="0"/>
              <a:buChar char="•"/>
            </a:pPr>
            <a:r>
              <a:rPr lang="en-US" sz="1100" dirty="0"/>
              <a:t>Identify when to use machine learning instead of traditional software development methods</a:t>
            </a:r>
          </a:p>
        </p:txBody>
      </p:sp>
    </p:spTree>
    <p:extLst>
      <p:ext uri="{BB962C8B-B14F-4D97-AF65-F5344CB8AC3E}">
        <p14:creationId xmlns:p14="http://schemas.microsoft.com/office/powerpoint/2010/main" val="1091591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you retrain the model and you are satisfied with the results, your model is deployed to deliver the best possible predictions.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Later in this course, you will walk you through these different phases and gain hands-on experience with each of them. Knowing the process is also useful when you use the managed services that you will explore. However, Amazon ML services do most of the hard work for you.</a:t>
            </a:r>
            <a:endParaRPr lang="en-US" dirty="0"/>
          </a:p>
        </p:txBody>
      </p:sp>
    </p:spTree>
    <p:extLst>
      <p:ext uri="{BB962C8B-B14F-4D97-AF65-F5344CB8AC3E}">
        <p14:creationId xmlns:p14="http://schemas.microsoft.com/office/powerpoint/2010/main" val="2424994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Some key</a:t>
            </a:r>
            <a:r>
              <a:rPr lang="en-US" sz="12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The </a:t>
            </a:r>
            <a:r>
              <a:rPr lang="en-US" baseline="0" dirty="0"/>
              <a:t>machine learning pipeline process can guide you through the process of training and evaluating a model. </a:t>
            </a:r>
          </a:p>
          <a:p>
            <a:pPr marL="171450" indent="-171450">
              <a:buFont typeface="Arial" panose="020B0604020202020204" pitchFamily="34" charset="0"/>
              <a:buChar char="•"/>
            </a:pPr>
            <a:r>
              <a:rPr lang="en-US" baseline="0" dirty="0"/>
              <a:t>The iterative process can be broken into three broad steps – </a:t>
            </a:r>
          </a:p>
          <a:p>
            <a:pPr marL="628650" lvl="1" indent="-171450">
              <a:buFont typeface="Arial" panose="020B0604020202020204" pitchFamily="34" charset="0"/>
              <a:buChar char="•"/>
            </a:pPr>
            <a:r>
              <a:rPr lang="en-US" dirty="0"/>
              <a:t>Data processing</a:t>
            </a:r>
          </a:p>
          <a:p>
            <a:pPr marL="628650" lvl="1" indent="-171450">
              <a:buFont typeface="Arial" panose="020B0604020202020204" pitchFamily="34" charset="0"/>
              <a:buChar char="•"/>
            </a:pPr>
            <a:r>
              <a:rPr lang="en-US" dirty="0"/>
              <a:t>Model</a:t>
            </a:r>
            <a:r>
              <a:rPr lang="en-US" baseline="0" dirty="0"/>
              <a:t> training</a:t>
            </a:r>
          </a:p>
          <a:p>
            <a:pPr marL="628650" lvl="1" indent="-171450">
              <a:buFont typeface="Arial" panose="020B0604020202020204" pitchFamily="34" charset="0"/>
              <a:buChar char="•"/>
            </a:pPr>
            <a:r>
              <a:rPr lang="en-US" baseline="0" dirty="0"/>
              <a:t>Model evaluation</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3560165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a:t>
            </a:r>
            <a:r>
              <a:rPr lang="en-US" sz="1100" baseline="0" dirty="0"/>
              <a:t> Machine learning tools overview.</a:t>
            </a:r>
            <a:endParaRPr lang="en-US" sz="1100" i="1" dirty="0"/>
          </a:p>
        </p:txBody>
      </p:sp>
    </p:spTree>
    <p:extLst>
      <p:ext uri="{BB962C8B-B14F-4D97-AF65-F5344CB8AC3E}">
        <p14:creationId xmlns:p14="http://schemas.microsoft.com/office/powerpoint/2010/main" val="638866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will now learn about some of the tools that you will use for machine learning. Note: This list is not a complete list of the ML tools that are available today, and you will use only a few of them in this course. </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Jupyter Notebook </a:t>
            </a:r>
            <a:r>
              <a:rPr lang="en-US" sz="1100" kern="1200" dirty="0">
                <a:solidFill>
                  <a:schemeClr val="tx1"/>
                </a:solidFill>
                <a:effectLst/>
                <a:latin typeface="+mn-lt"/>
                <a:ea typeface="+mn-ea"/>
                <a:cs typeface="+mn-cs"/>
              </a:rPr>
              <a:t>is an open-source web application that enables you to create and share documents that contain live code, equations, visualizations, and narrative text. Uses include data cleaning and transformation, numerical simulation, statistical modeling, data visualization, machine learning, and much more.</a:t>
            </a:r>
          </a:p>
          <a:p>
            <a:endParaRPr lang="en-US" sz="1100" kern="1200" dirty="0">
              <a:solidFill>
                <a:schemeClr val="tx1"/>
              </a:solidFill>
              <a:effectLst/>
              <a:latin typeface="+mn-lt"/>
              <a:ea typeface="+mn-ea"/>
              <a:cs typeface="+mn-cs"/>
            </a:endParaRPr>
          </a:p>
          <a:p>
            <a:r>
              <a:rPr lang="en-US" sz="1100" i="1" u="none" kern="1200" dirty="0">
                <a:solidFill>
                  <a:schemeClr val="tx1"/>
                </a:solidFill>
                <a:effectLst/>
                <a:latin typeface="+mn-lt"/>
                <a:ea typeface="+mn-ea"/>
                <a:cs typeface="+mn-cs"/>
              </a:rPr>
              <a:t>JupyterLab</a:t>
            </a:r>
            <a:r>
              <a:rPr lang="en-US" sz="1100" kern="1200" dirty="0">
                <a:solidFill>
                  <a:schemeClr val="tx1"/>
                </a:solidFill>
                <a:effectLst/>
                <a:latin typeface="+mn-lt"/>
                <a:ea typeface="+mn-ea"/>
                <a:cs typeface="+mn-cs"/>
              </a:rPr>
              <a:t> is a web-based interactive development environment for Jupyter notebooks, code, and data. JupyterLab is flexible. You can configure and arrange the user interface to support a range of workflows in data science, scientific computing, and machine learning. JupyterLab is also extensible and modular. You can write plugins that add new components and integrate with existing ones.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Later in this course, you will use Amazon SageMaker, which hosts Jupyter notebooks and JupyterLab.</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pandas </a:t>
            </a:r>
            <a:r>
              <a:rPr lang="en-US" sz="1100" i="0" kern="1200" dirty="0">
                <a:solidFill>
                  <a:schemeClr val="tx1"/>
                </a:solidFill>
                <a:effectLst/>
                <a:latin typeface="+mn-lt"/>
                <a:ea typeface="+mn-ea"/>
                <a:cs typeface="+mn-cs"/>
              </a:rPr>
              <a:t>is</a:t>
            </a:r>
            <a:r>
              <a:rPr lang="en-US" sz="1100" kern="1200" dirty="0">
                <a:solidFill>
                  <a:schemeClr val="tx1"/>
                </a:solidFill>
                <a:effectLst/>
                <a:latin typeface="+mn-lt"/>
                <a:ea typeface="+mn-ea"/>
                <a:cs typeface="+mn-cs"/>
              </a:rPr>
              <a:t> an open-source Python library. It’s used for data handling and analysis. It represents data in a table that is similar to a spreadsheet. This table is known as a </a:t>
            </a:r>
            <a:r>
              <a:rPr lang="en-US" sz="1100" i="1" kern="1200" dirty="0">
                <a:solidFill>
                  <a:schemeClr val="tx1"/>
                </a:solidFill>
                <a:effectLst/>
                <a:latin typeface="+mn-lt"/>
                <a:ea typeface="+mn-ea"/>
                <a:cs typeface="+mn-cs"/>
              </a:rPr>
              <a:t>pandas DataFrame</a:t>
            </a:r>
            <a:r>
              <a:rPr lang="en-US" sz="1100" kern="1200" dirty="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Matplotlib</a:t>
            </a:r>
            <a:r>
              <a:rPr lang="en-US" sz="1100" kern="1200" dirty="0">
                <a:solidFill>
                  <a:schemeClr val="tx1"/>
                </a:solidFill>
                <a:effectLst/>
                <a:latin typeface="+mn-lt"/>
                <a:ea typeface="+mn-ea"/>
                <a:cs typeface="+mn-cs"/>
              </a:rPr>
              <a:t> is a library for creating scientific static, animated, and interactive visualizations in Python. You use it to generate plots of your data later in this course.</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Seaborn</a:t>
            </a:r>
            <a:r>
              <a:rPr lang="en-US" sz="1100" kern="1200" dirty="0">
                <a:solidFill>
                  <a:schemeClr val="tx1"/>
                </a:solidFill>
                <a:effectLst/>
                <a:latin typeface="+mn-lt"/>
                <a:ea typeface="+mn-ea"/>
                <a:cs typeface="+mn-cs"/>
              </a:rPr>
              <a:t> is another data visualization library for Python. It’s built on matplotlib, and it provides a high-level interface for drawing informative statistical graphics.</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NumPy</a:t>
            </a:r>
            <a:r>
              <a:rPr lang="en-US" sz="1100" kern="1200" dirty="0">
                <a:solidFill>
                  <a:schemeClr val="tx1"/>
                </a:solidFill>
                <a:effectLst/>
                <a:latin typeface="+mn-lt"/>
                <a:ea typeface="+mn-ea"/>
                <a:cs typeface="+mn-cs"/>
              </a:rPr>
              <a:t> is one of the fundamental scientific computing packages in Python. It contains functions for N-dimensional array objects and useful math functions such as linear algebra, Fourier transform, and random number capabilities.</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scikit-learn </a:t>
            </a:r>
            <a:r>
              <a:rPr lang="en-US" sz="1100" kern="1200" dirty="0">
                <a:solidFill>
                  <a:schemeClr val="tx1"/>
                </a:solidFill>
                <a:effectLst/>
                <a:latin typeface="+mn-lt"/>
                <a:ea typeface="+mn-ea"/>
                <a:cs typeface="+mn-cs"/>
              </a:rPr>
              <a:t>is an open-source machine learning library that supports supervised and unsupervised learning. It also provides various tools for model fitting, data preprocessing, model selection and evaluation, and many other utilities. scikit-learn is built on NumPy, SciPy, and matplotlib, and it’s a good package for exploring machine learning. Although you use it only to borrow a few functions in a later module, you can explore this package in greater detail after you complete this course.</a:t>
            </a:r>
          </a:p>
        </p:txBody>
      </p:sp>
    </p:spTree>
    <p:extLst>
      <p:ext uri="{BB962C8B-B14F-4D97-AF65-F5344CB8AC3E}">
        <p14:creationId xmlns:p14="http://schemas.microsoft.com/office/powerpoint/2010/main" val="3820940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Moving up from individual libraries and packages, you can use tools that contain production-ready frameworks.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briefly learned about scikit-learn, which is a library that works well for learning. You can also use other libraries, such as TensorFlow for machine learning and Keras for deep learning.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All these frameworks are supported on AWS, and can be used from Amazon SageMaker.</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also provides compute instances that are tuned for machine learning, in both the cloud and at the edge. Compute instances are optimized for learning and inference, and pre-packaged Amazon Machine Images (AMIs) that contain many popular frameworks.</a:t>
            </a:r>
          </a:p>
        </p:txBody>
      </p:sp>
    </p:spTree>
    <p:extLst>
      <p:ext uri="{BB962C8B-B14F-4D97-AF65-F5344CB8AC3E}">
        <p14:creationId xmlns:p14="http://schemas.microsoft.com/office/powerpoint/2010/main" val="294042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Finally, you can use Amazon SageMaker, which is an AWS service with many capabilities.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Amazon SageMaker can deploy machine learning instances that run Jupyter notebooks and JupyterLab. Amazon SageMaker manages the deployment of these compute resources, so you must connect to the Jupyter environment. Amazon SageMaker also provides tools for labeling data, training models, and hosting trained models. AWS Marketplace also provides a selection of ready-to-use model packages and algorithms from machine learning developers.</a:t>
            </a:r>
          </a:p>
        </p:txBody>
      </p:sp>
    </p:spTree>
    <p:extLst>
      <p:ext uri="{BB962C8B-B14F-4D97-AF65-F5344CB8AC3E}">
        <p14:creationId xmlns:p14="http://schemas.microsoft.com/office/powerpoint/2010/main" val="345872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instructor will now either demonstrate Amazon </a:t>
            </a:r>
            <a:r>
              <a:rPr lang="en-US" dirty="0" err="1"/>
              <a:t>SageMaker</a:t>
            </a:r>
            <a:r>
              <a:rPr lang="en-US" dirty="0"/>
              <a:t> or provide you with access </a:t>
            </a:r>
            <a:r>
              <a:rPr lang="en-US"/>
              <a:t>to a recorded demonstration. </a:t>
            </a:r>
            <a:endParaRPr lang="en-US" sz="1100" dirty="0"/>
          </a:p>
          <a:p>
            <a:endParaRPr lang="en-US" sz="1100" dirty="0"/>
          </a:p>
          <a:p>
            <a:pPr marL="0" lvl="0" indent="0">
              <a:buNone/>
            </a:pPr>
            <a:endParaRPr lang="en-US" sz="1100" dirty="0"/>
          </a:p>
        </p:txBody>
      </p:sp>
    </p:spTree>
    <p:extLst>
      <p:ext uri="{BB962C8B-B14F-4D97-AF65-F5344CB8AC3E}">
        <p14:creationId xmlns:p14="http://schemas.microsoft.com/office/powerpoint/2010/main" val="4046438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provides a set of managed ML services, which you can integrate into your applications with no ML experience. </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Compute vision – Amazon Rekognition provides object and facial recognition for both image and video. Amazon Textract can extract text from images.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Speech – Amazon Polly can speak text, while Amazon Transcribe converts spoken audio to text.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Language – Amazon Comprehend uses NLP to find insights and relationships in text. Amazon Translate can translate text into different languages.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Chatbots – Amazon Lex is a service that helps you build interactive conversational applications that use voice or text.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Forecasting – Amazon Forecast uses machine learning to combine time series data with additional variables to build forecasts.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Recommendations – Amazon Personalize is another machine learning service that can help you create individual personalized recommendations for customers.</a:t>
            </a:r>
          </a:p>
          <a:p>
            <a:pPr lvl="0"/>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These managed services are trained in many aspects of the problem domain, and you provide your specific data to start the process.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look at many of these managed services in the second half of this course, after you learn how to do things on your own.</a:t>
            </a:r>
          </a:p>
        </p:txBody>
      </p:sp>
    </p:spTree>
    <p:extLst>
      <p:ext uri="{BB962C8B-B14F-4D97-AF65-F5344CB8AC3E}">
        <p14:creationId xmlns:p14="http://schemas.microsoft.com/office/powerpoint/2010/main" val="2976933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key takeaways from this section of the module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Python is the most popular language for performing machine learning tasks.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Jupyter Notebooks provide you with a web browser hosted development environment for machine learning.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large number of open-source tools exist, and only a few key ones are introduced in this course.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Depending on your requirements, you can start with the low-level frameworks and use your own solution. You might use tools like Amazon SageMaker to help with larger tasks, or adapt one of the managed ML services for your specific problem domain.</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153850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5: Machine learning challenges.</a:t>
            </a:r>
          </a:p>
        </p:txBody>
      </p:sp>
    </p:spTree>
    <p:extLst>
      <p:ext uri="{BB962C8B-B14F-4D97-AF65-F5344CB8AC3E}">
        <p14:creationId xmlns:p14="http://schemas.microsoft.com/office/powerpoint/2010/main" val="3901263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Section 1: What is machine learning? </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expect to encounter many challenges in machine learning, as in the following examples.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There is a large amount of poor-quality and inconsistent data in the world. Much of your job involves getting good 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Does the data represent the problem well? If you try to find credit card fraud, do you have examples to train with?</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Do you have enough data? In most cases, the more data you have, the better.</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Are overfitting or underfitting your model?</a:t>
            </a:r>
          </a:p>
          <a:p>
            <a:pPr lvl="0"/>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Users: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Do you have data-science experience?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Is staffing a team of data scientists cost-effective?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Does management support the use of ML?</a:t>
            </a:r>
          </a:p>
          <a:p>
            <a:pPr lvl="0"/>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Business: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Are the problems too complex to formulate into an ML problem?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Can the resulting model be explained to the business? If it cannot, it might not get adopted.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What is the cost of building, updating, and operating an ML solution?</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Technology: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Does the business unit have access to the data that you need? Can the data be secured to meet any regulatory requirements?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What tools and frameworks do you plan to use?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How does this solution integrate with other systems?</a:t>
            </a:r>
          </a:p>
        </p:txBody>
      </p:sp>
    </p:spTree>
    <p:extLst>
      <p:ext uri="{BB962C8B-B14F-4D97-AF65-F5344CB8AC3E}">
        <p14:creationId xmlns:p14="http://schemas.microsoft.com/office/powerpoint/2010/main" val="946137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Many ML problems can be solved today—with little ML knowledge—by using existing models.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have already learned about the AWS managed services for ML. You now need some developer skills in calling APIs, and you can add sophisticated machine learning capabilities to your applications.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use other pre-built models, or adapt the popular vision model You Only Look Once (YOLO).</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Perhaps you don’t want to create your own algorithm, but instead you want to buy models and services that independent software vendors developed. In addition to the previous scenarios, you can also use AWS Marketplace to find third-party solutions.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01204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key takeaways from this section of the module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You will face many machine learning challenges. The biggest problems that you directly influence are related to data,</a:t>
            </a:r>
            <a:r>
              <a:rPr lang="en-US" sz="1100" kern="1200" baseline="0" dirty="0">
                <a:solidFill>
                  <a:schemeClr val="tx1"/>
                </a:solidFill>
                <a:effectLst/>
                <a:latin typeface="+mn-lt"/>
                <a:ea typeface="+mn-ea"/>
                <a:cs typeface="+mn-cs"/>
              </a:rPr>
              <a:t> but you will also deal with people, business and technology challenges.</a:t>
            </a: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Consider managed services to help you solve machine learning problems.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48260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a:t>
            </a:r>
          </a:p>
        </p:txBody>
      </p:sp>
    </p:spTree>
    <p:extLst>
      <p:ext uri="{BB962C8B-B14F-4D97-AF65-F5344CB8AC3E}">
        <p14:creationId xmlns:p14="http://schemas.microsoft.com/office/powerpoint/2010/main" val="2632759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key takeaways from this section of the module include:</a:t>
            </a:r>
          </a:p>
          <a:p>
            <a:endParaRPr lang="en-US" sz="105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Machine learning is a subset of artificial intelligence.</a:t>
            </a:r>
            <a:endParaRPr lang="en-US" sz="105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Machine learning applies learning algorithms to develop models from large datasets.</a:t>
            </a:r>
            <a:endParaRPr lang="en-US" sz="105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machine learning pipeline describes the different stages for developing a machine learning application.</a:t>
            </a:r>
            <a:endParaRPr lang="en-US" sz="105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machine learning stack has three key layers.</a:t>
            </a: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API services, machine learning services, and machine learning frameworks</a:t>
            </a:r>
            <a:endParaRPr lang="en-US" sz="105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Machine learning development is different from traditional development.</a:t>
            </a:r>
            <a:endParaRPr lang="en-US" sz="105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100" kern="1200" dirty="0">
                <a:solidFill>
                  <a:schemeClr val="tx1"/>
                </a:solidFill>
                <a:effectLst/>
                <a:latin typeface="+mn-lt"/>
                <a:ea typeface="+mn-ea"/>
                <a:cs typeface="+mn-cs"/>
              </a:rPr>
              <a:t>Training algorithms are applied to data to create a model for making predictions.</a:t>
            </a:r>
            <a:endParaRPr lang="en-US" sz="1050" kern="1200" dirty="0">
              <a:solidFill>
                <a:schemeClr val="tx1"/>
              </a:solidFill>
              <a:effectLst/>
              <a:latin typeface="+mn-lt"/>
              <a:ea typeface="+mn-ea"/>
              <a:cs typeface="+mn-cs"/>
            </a:endParaRPr>
          </a:p>
          <a:p>
            <a:pPr marL="742950" lvl="1" indent="-285750">
              <a:buFont typeface="Arial" panose="020B0604020202020204" pitchFamily="34" charset="0"/>
              <a:buChar char="•"/>
            </a:pPr>
            <a:endParaRPr lang="en-US" sz="160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226299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lvl="0" indent="-171450">
              <a:buFont typeface="Arial" panose="020B0604020202020204" pitchFamily="34" charset="0"/>
              <a:buChar char="•"/>
            </a:pPr>
            <a:r>
              <a:rPr lang="en-US" sz="1100" dirty="0"/>
              <a:t>Recognize how machine learning and deep learning are part of artificial intelligence</a:t>
            </a:r>
          </a:p>
          <a:p>
            <a:pPr marL="171450" lvl="0" indent="-171450">
              <a:buFont typeface="Arial" panose="020B0604020202020204" pitchFamily="34" charset="0"/>
              <a:buChar char="•"/>
            </a:pPr>
            <a:r>
              <a:rPr lang="en-US" sz="1100" dirty="0"/>
              <a:t>Describe artificial intelligence and machine learning terminology </a:t>
            </a:r>
          </a:p>
          <a:p>
            <a:pPr marL="171450" lvl="0" indent="-171450">
              <a:buFont typeface="Arial" panose="020B0604020202020204" pitchFamily="34" charset="0"/>
              <a:buChar char="•"/>
            </a:pPr>
            <a:r>
              <a:rPr lang="en-US" sz="1100" dirty="0"/>
              <a:t>Identify how machine learning can be used to solve a business problem </a:t>
            </a:r>
          </a:p>
          <a:p>
            <a:pPr marL="171450" lvl="0" indent="-171450">
              <a:buFont typeface="Arial" panose="020B0604020202020204" pitchFamily="34" charset="0"/>
              <a:buChar char="•"/>
            </a:pPr>
            <a:r>
              <a:rPr lang="en-US" sz="1100" dirty="0"/>
              <a:t>Describe the machine learning process </a:t>
            </a:r>
          </a:p>
          <a:p>
            <a:pPr marL="171450" lvl="0" indent="-171450">
              <a:buFont typeface="Arial" panose="020B0604020202020204" pitchFamily="34" charset="0"/>
              <a:buChar char="•"/>
            </a:pPr>
            <a:r>
              <a:rPr lang="en-US" sz="1100" dirty="0"/>
              <a:t>List the tools available to data scientists</a:t>
            </a:r>
          </a:p>
          <a:p>
            <a:pPr marL="171450" lvl="0" indent="-171450">
              <a:buFont typeface="Arial" panose="020B0604020202020204" pitchFamily="34" charset="0"/>
              <a:buChar char="•"/>
            </a:pPr>
            <a:r>
              <a:rPr lang="en-US" sz="1100" dirty="0"/>
              <a:t>Identify when to use machine learning instead of traditional software development methods </a:t>
            </a:r>
            <a:endParaRPr lang="en-US" sz="1100" dirty="0">
              <a:latin typeface="+mn-lt"/>
            </a:endParaRPr>
          </a:p>
          <a:p>
            <a:pPr marL="0" lvl="0" indent="0">
              <a:buFont typeface="Arial" panose="020B0604020202020204" pitchFamily="34" charset="0"/>
              <a:buNone/>
            </a:pPr>
            <a:endParaRPr lang="en-US" sz="1100" dirty="0"/>
          </a:p>
        </p:txBody>
      </p:sp>
    </p:spTree>
    <p:extLst>
      <p:ext uri="{BB962C8B-B14F-4D97-AF65-F5344CB8AC3E}">
        <p14:creationId xmlns:p14="http://schemas.microsoft.com/office/powerpoint/2010/main" val="3674630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3383275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latin typeface="+mn-lt"/>
                <a:hlinkClick r:id="rId3"/>
              </a:rPr>
              <a:t>What is Machine Learning?</a:t>
            </a:r>
            <a:endParaRPr lang="en-US" dirty="0">
              <a:latin typeface="+mn-lt"/>
            </a:endParaRPr>
          </a:p>
          <a:p>
            <a:pPr marL="171450" indent="-171450">
              <a:buFont typeface="Arial" panose="020B0604020202020204" pitchFamily="34" charset="0"/>
              <a:buChar char="•"/>
            </a:pPr>
            <a:r>
              <a:rPr lang="en-US" dirty="0">
                <a:latin typeface="+mn-lt"/>
                <a:hlinkClick r:id="rId4"/>
              </a:rPr>
              <a:t>Machine Learning on AWS</a:t>
            </a: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01963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course is an introduction to machine learning (ML), and it shows where machine learning fits in with the larger picture of artificial intelligence (AI).</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Machine learning is a subset of AI, which is a broad branch of computer science for building machines that can do human tasks. Deep learning itself a subdomain of machine learning. To understand where these ideas fit together, you will learn about each field.</a:t>
            </a:r>
          </a:p>
          <a:p>
            <a:endParaRPr lang="fi-FI" sz="1200" dirty="0">
              <a:ea typeface="Amazon Ember Light" panose="020B0403020204020204" pitchFamily="34" charset="0"/>
              <a:cs typeface="Amazon Ember Light" panose="020B0403020204020204" pitchFamily="34" charset="0"/>
            </a:endParaRPr>
          </a:p>
          <a:p>
            <a:endParaRPr lang="en-US" sz="12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485421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Machine learning is a subset of a broader computer science field that is known as artificial intelligence (AI).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AI is about building machines that can perform tasks that a human would typically perform. In modern culture, AIs appear in movies or works of fiction. You might recall some AIs in science fiction movies or TV shows that control the future world, or act intelligently on their own—sometimes, with negative effects for society or the human beings around them. These AIs started as computer agents that perceived their environments and took actions to achieve a specific goal. However, for some of these fictional AIs, their actions were not the outcome that their creators had originally envisioned.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Other fictional AIs are more benign or positive: they do a better job working with humanity, but they are also more general in purpose. These kinds of general AIs are examples of Artificial General Intelligence (AGI). They have the capability to learn or understand any task that a human being can understand.</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AI problems typically span many fields of research: natural language processing, reasoning, knowledge representation, learning, perception, and physical environment interaction. AI isn’t yet a reality, unless you are living in a simulation. However, it gets closer in each of these areas each year.</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might have also read or seen commentary on the ethics of creating AI. Not all views are positive—perhaps partly in fear of fictional AIs, which destroyed human beings or used them as power sources. Some might also consider the risk of mass unemployment because an intelligent machine can work continuously without breaks.</a:t>
            </a:r>
            <a:endParaRPr lang="en-US" baseline="0" dirty="0"/>
          </a:p>
        </p:txBody>
      </p:sp>
    </p:spTree>
    <p:extLst>
      <p:ext uri="{BB962C8B-B14F-4D97-AF65-F5344CB8AC3E}">
        <p14:creationId xmlns:p14="http://schemas.microsoft.com/office/powerpoint/2010/main" val="170545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will likely find many definitions of machine learning. No standard definition exists, so you will now learn some definitions of machine learning. </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Machine learning </a:t>
            </a:r>
            <a:r>
              <a:rPr lang="en-US" sz="1100" kern="1200" dirty="0">
                <a:solidFill>
                  <a:schemeClr val="tx1"/>
                </a:solidFill>
                <a:effectLst/>
                <a:latin typeface="+mn-lt"/>
                <a:ea typeface="+mn-ea"/>
                <a:cs typeface="+mn-cs"/>
              </a:rPr>
              <a:t>is the scientific study of algorithms and statistical models to perform a task by using inference instead of instructions. To help you better understand this idea, consider the following concrete example.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Suppose that you must write an application that determines whether an email message is spam or not. Without machine learning, you write a complex series of decision statements (think </a:t>
            </a:r>
            <a:r>
              <a:rPr lang="en-US" sz="1100" i="1" kern="1200" dirty="0">
                <a:solidFill>
                  <a:schemeClr val="tx1"/>
                </a:solidFill>
                <a:effectLst/>
                <a:latin typeface="+mn-lt"/>
                <a:ea typeface="+mn-ea"/>
                <a:cs typeface="+mn-cs"/>
              </a:rPr>
              <a:t>if/else </a:t>
            </a:r>
            <a:r>
              <a:rPr lang="en-US" sz="1100" kern="1200" dirty="0">
                <a:solidFill>
                  <a:schemeClr val="tx1"/>
                </a:solidFill>
                <a:effectLst/>
                <a:latin typeface="+mn-lt"/>
                <a:ea typeface="+mn-ea"/>
                <a:cs typeface="+mn-cs"/>
              </a:rPr>
              <a:t>statements). Perhaps you use words in the subject or body, the number of links, and the length of the email to determine whether an email message is spam. It would be difficult and laborious to compile such a large set of rules to cover every possibility. However, with machine learning, you can use a list of email messages that are marked </a:t>
            </a:r>
            <a:r>
              <a:rPr lang="en-US" sz="1100" i="1" kern="1200" dirty="0">
                <a:solidFill>
                  <a:schemeClr val="tx1"/>
                </a:solidFill>
                <a:effectLst/>
                <a:latin typeface="+mn-lt"/>
                <a:ea typeface="+mn-ea"/>
                <a:cs typeface="+mn-cs"/>
              </a:rPr>
              <a:t>spam</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not spam </a:t>
            </a:r>
            <a:r>
              <a:rPr lang="en-US" sz="1100" kern="1200" dirty="0">
                <a:solidFill>
                  <a:schemeClr val="tx1"/>
                </a:solidFill>
                <a:effectLst/>
                <a:latin typeface="+mn-lt"/>
                <a:ea typeface="+mn-ea"/>
                <a:cs typeface="+mn-cs"/>
              </a:rPr>
              <a:t>to train a machine learning model. The model would learn which patterns of words, lengths, and other indicators are good predictors of spam email messages. When you present the model with an email message that it did not see before, the model would predict whether it was </a:t>
            </a:r>
            <a:r>
              <a:rPr lang="en-US" sz="1100" i="1" kern="1200" dirty="0">
                <a:solidFill>
                  <a:schemeClr val="tx1"/>
                </a:solidFill>
                <a:effectLst/>
                <a:latin typeface="+mn-lt"/>
                <a:ea typeface="+mn-ea"/>
                <a:cs typeface="+mn-cs"/>
              </a:rPr>
              <a:t>spam</a:t>
            </a:r>
            <a:r>
              <a:rPr lang="en-US" sz="1100" kern="1200" dirty="0">
                <a:solidFill>
                  <a:schemeClr val="tx1"/>
                </a:solidFill>
                <a:effectLst/>
                <a:latin typeface="+mn-lt"/>
                <a:ea typeface="+mn-ea"/>
                <a:cs typeface="+mn-cs"/>
              </a:rPr>
              <a:t> or </a:t>
            </a:r>
            <a:r>
              <a:rPr lang="en-US" sz="1100" i="1" kern="1200" dirty="0">
                <a:solidFill>
                  <a:schemeClr val="tx1"/>
                </a:solidFill>
                <a:effectLst/>
                <a:latin typeface="+mn-lt"/>
                <a:ea typeface="+mn-ea"/>
                <a:cs typeface="+mn-cs"/>
              </a:rPr>
              <a:t>not spam</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Tom Mitchell, a pioneer of machine learning, wrote this definition: “A computer program is said to learn from experience E with respect to some class of tasks T and performance measure P, if its performance at tasks in T, as measured by P, improves with experience E.” (</a:t>
            </a:r>
            <a:r>
              <a:rPr lang="en-US" i="0" dirty="0"/>
              <a:t>Mitchell, Tom. 1997. </a:t>
            </a:r>
            <a:r>
              <a:rPr lang="en-US" i="1" dirty="0"/>
              <a:t>Machine Learning</a:t>
            </a:r>
            <a:r>
              <a:rPr lang="en-US" i="0" dirty="0"/>
              <a:t>. McGraw Hill. p. 2.)</a:t>
            </a:r>
            <a:endParaRPr lang="en-US" sz="1100" i="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apply this concept to spam, the letters </a:t>
            </a:r>
            <a:r>
              <a:rPr lang="en-US" sz="1100" i="1" kern="1200" dirty="0">
                <a:solidFill>
                  <a:schemeClr val="tx1"/>
                </a:solidFill>
                <a:effectLst/>
                <a:latin typeface="+mn-lt"/>
                <a:ea typeface="+mn-ea"/>
                <a:cs typeface="+mn-cs"/>
              </a:rPr>
              <a:t>E</a:t>
            </a:r>
            <a:r>
              <a:rPr lang="en-US" sz="110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T</a:t>
            </a:r>
            <a:r>
              <a:rPr lang="en-US" sz="1100" kern="1200" dirty="0">
                <a:solidFill>
                  <a:schemeClr val="tx1"/>
                </a:solidFill>
                <a:effectLst/>
                <a:latin typeface="+mn-lt"/>
                <a:ea typeface="+mn-ea"/>
                <a:cs typeface="+mn-cs"/>
              </a:rPr>
              <a:t>, and </a:t>
            </a:r>
            <a:r>
              <a:rPr lang="en-US" sz="1100" i="1" kern="1200" dirty="0">
                <a:solidFill>
                  <a:schemeClr val="tx1"/>
                </a:solidFill>
                <a:effectLst/>
                <a:latin typeface="+mn-lt"/>
                <a:ea typeface="+mn-ea"/>
                <a:cs typeface="+mn-cs"/>
              </a:rPr>
              <a:t>P</a:t>
            </a:r>
            <a:r>
              <a:rPr lang="en-US" sz="1100" kern="1200" dirty="0">
                <a:solidFill>
                  <a:schemeClr val="tx1"/>
                </a:solidFill>
                <a:effectLst/>
                <a:latin typeface="+mn-lt"/>
                <a:ea typeface="+mn-ea"/>
                <a:cs typeface="+mn-cs"/>
              </a:rPr>
              <a:t> represent: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 – The email messages that indicate spam or not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 – The task of identifying spam</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 – The probability that the unseen email message is spam.</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Don’t be concerned if these ideas are difficult to understand. They are explained more completely later in this module.</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599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sz="1100" kern="1200" dirty="0">
                <a:solidFill>
                  <a:schemeClr val="tx1"/>
                </a:solidFill>
                <a:effectLst/>
                <a:latin typeface="+mn-lt"/>
                <a:ea typeface="+mn-ea"/>
                <a:cs typeface="+mn-cs"/>
              </a:rPr>
              <a:t>Deep learning represents a significant leap forward in the capabilities for AI and ML. The theory behind deep learning was created from how the human brain works. An </a:t>
            </a:r>
            <a:r>
              <a:rPr lang="fi-FI" sz="1100" i="1" kern="1200" dirty="0">
                <a:solidFill>
                  <a:schemeClr val="tx1"/>
                </a:solidFill>
                <a:effectLst/>
                <a:latin typeface="+mn-lt"/>
                <a:ea typeface="+mn-ea"/>
                <a:cs typeface="+mn-cs"/>
              </a:rPr>
              <a:t>artificial neural network (ANN) </a:t>
            </a:r>
            <a:r>
              <a:rPr lang="fi-FI" sz="1100" kern="1200" dirty="0">
                <a:solidFill>
                  <a:schemeClr val="tx1"/>
                </a:solidFill>
                <a:effectLst/>
                <a:latin typeface="+mn-lt"/>
                <a:ea typeface="+mn-ea"/>
                <a:cs typeface="+mn-cs"/>
              </a:rPr>
              <a:t>is inspired from the biological neurons in the brain, although the implementation is different.</a:t>
            </a:r>
          </a:p>
          <a:p>
            <a:endParaRPr lang="en-US" sz="1100" kern="1200" dirty="0">
              <a:solidFill>
                <a:schemeClr val="tx1"/>
              </a:solidFill>
              <a:effectLst/>
              <a:latin typeface="+mn-lt"/>
              <a:ea typeface="+mn-ea"/>
              <a:cs typeface="+mn-cs"/>
            </a:endParaRPr>
          </a:p>
          <a:p>
            <a:r>
              <a:rPr lang="fi-FI" sz="1100" kern="1200" dirty="0">
                <a:solidFill>
                  <a:schemeClr val="tx1"/>
                </a:solidFill>
                <a:effectLst/>
                <a:latin typeface="+mn-lt"/>
                <a:ea typeface="+mn-ea"/>
                <a:cs typeface="+mn-cs"/>
              </a:rPr>
              <a:t>Artificial neurons have one or more inputs and a single output. These neurons fire (or activate their outputs), which are based on a transformation of the inputs. </a:t>
            </a:r>
            <a:endParaRPr lang="en-US" sz="1100" kern="1200" dirty="0">
              <a:solidFill>
                <a:schemeClr val="tx1"/>
              </a:solidFill>
              <a:effectLst/>
              <a:latin typeface="+mn-lt"/>
              <a:ea typeface="+mn-ea"/>
              <a:cs typeface="+mn-cs"/>
            </a:endParaRPr>
          </a:p>
          <a:p>
            <a:endParaRPr lang="fi-FI" sz="1100" kern="1200" dirty="0">
              <a:solidFill>
                <a:schemeClr val="tx1"/>
              </a:solidFill>
              <a:effectLst/>
              <a:latin typeface="+mn-lt"/>
              <a:ea typeface="+mn-ea"/>
              <a:cs typeface="+mn-cs"/>
            </a:endParaRPr>
          </a:p>
          <a:p>
            <a:r>
              <a:rPr lang="fi-FI" sz="1100" kern="1200" dirty="0">
                <a:solidFill>
                  <a:schemeClr val="tx1"/>
                </a:solidFill>
                <a:effectLst/>
                <a:latin typeface="+mn-lt"/>
                <a:ea typeface="+mn-ea"/>
                <a:cs typeface="+mn-cs"/>
              </a:rPr>
              <a:t>A neural network is composed of layers of these artificial neurons, with connections between the layers. Typically, a network has input, output, and hidden layers. </a:t>
            </a:r>
            <a:endParaRPr lang="en-US" sz="1100" kern="1200" dirty="0">
              <a:solidFill>
                <a:schemeClr val="tx1"/>
              </a:solidFill>
              <a:effectLst/>
              <a:latin typeface="+mn-lt"/>
              <a:ea typeface="+mn-ea"/>
              <a:cs typeface="+mn-cs"/>
            </a:endParaRPr>
          </a:p>
          <a:p>
            <a:endParaRPr lang="fi-FI" sz="1100" kern="1200" dirty="0">
              <a:solidFill>
                <a:schemeClr val="tx1"/>
              </a:solidFill>
              <a:effectLst/>
              <a:latin typeface="+mn-lt"/>
              <a:ea typeface="+mn-ea"/>
              <a:cs typeface="+mn-cs"/>
            </a:endParaRPr>
          </a:p>
          <a:p>
            <a:r>
              <a:rPr lang="fi-FI" sz="1100" kern="1200" dirty="0">
                <a:solidFill>
                  <a:schemeClr val="tx1"/>
                </a:solidFill>
                <a:effectLst/>
                <a:latin typeface="+mn-lt"/>
                <a:ea typeface="+mn-ea"/>
                <a:cs typeface="+mn-cs"/>
              </a:rPr>
              <a:t>The output of a single neuron connects to the inputs of all the neurons in the next layer. The network is then asked to solve a problem. The input layer is populated from the training data. The neurons activate throughout the layers until an answer is presented in the output layer. The accuracy of the output is then measured. If the output hasn’t met your threshold, the training is repeated, but with slight changes to the weights of the connections between the neurons. It continues to repeat this process. Each time, it strengthens the connections that lead to success, and diminishes the connections that lead to failure.</a:t>
            </a:r>
          </a:p>
          <a:p>
            <a:endParaRPr lang="en-US" sz="1100" kern="1200" dirty="0">
              <a:solidFill>
                <a:schemeClr val="tx1"/>
              </a:solidFill>
              <a:effectLst/>
              <a:latin typeface="+mn-lt"/>
              <a:ea typeface="+mn-ea"/>
              <a:cs typeface="+mn-cs"/>
            </a:endParaRPr>
          </a:p>
          <a:p>
            <a:r>
              <a:rPr lang="fi-FI" sz="1100" kern="1200" dirty="0">
                <a:solidFill>
                  <a:schemeClr val="tx1"/>
                </a:solidFill>
                <a:effectLst/>
                <a:latin typeface="+mn-lt"/>
                <a:ea typeface="+mn-ea"/>
                <a:cs typeface="+mn-cs"/>
              </a:rPr>
              <a:t>As you will see in this course, machine learning practitioners spend much time optimizing ML models. They select the best data features to train with, and they select the models with the best results. Deep learning practitioners spend almost no time on those tasks. Instead, they spend their time on modeling data with different ANN architectures.</a:t>
            </a:r>
          </a:p>
          <a:p>
            <a:endParaRPr lang="en-US" sz="1100" kern="1200" dirty="0">
              <a:solidFill>
                <a:schemeClr val="tx1"/>
              </a:solidFill>
              <a:effectLst/>
              <a:latin typeface="+mn-lt"/>
              <a:ea typeface="+mn-ea"/>
              <a:cs typeface="+mn-cs"/>
            </a:endParaRPr>
          </a:p>
          <a:p>
            <a:r>
              <a:rPr lang="fi-FI" sz="1100" kern="1200" dirty="0">
                <a:solidFill>
                  <a:schemeClr val="tx1"/>
                </a:solidFill>
                <a:effectLst/>
                <a:latin typeface="+mn-lt"/>
                <a:ea typeface="+mn-ea"/>
                <a:cs typeface="+mn-cs"/>
              </a:rPr>
              <a:t>While the theory for deep learning goes back decades, the hardware necessary to run deep learning problems wasn’t generally accessible until recently. Now that it’s available, you can use deep learning to address problems that are more complex than problems you handled before. </a:t>
            </a:r>
            <a:endParaRPr lang="en-US" sz="1100" kern="1200" dirty="0">
              <a:solidFill>
                <a:schemeClr val="tx1"/>
              </a:solidFill>
              <a:effectLst/>
              <a:latin typeface="+mn-lt"/>
              <a:ea typeface="+mn-ea"/>
              <a:cs typeface="+mn-cs"/>
            </a:endParaRPr>
          </a:p>
          <a:p>
            <a:pPr defTabSz="966612">
              <a:defRPr/>
            </a:pPr>
            <a:endParaRPr lang="fi-FI" sz="1100" dirty="0">
              <a:ea typeface="Amazon Ember Light" panose="020B0403020204020204" pitchFamily="34" charset="0"/>
              <a:cs typeface="Amazon Ember Light" panose="020B0403020204020204" pitchFamily="34" charset="0"/>
            </a:endParaRPr>
          </a:p>
          <a:p>
            <a:r>
              <a:rPr lang="fi-FI" sz="1100" dirty="0">
                <a:ea typeface="Amazon Ember Light" panose="020B0403020204020204" pitchFamily="34" charset="0"/>
                <a:cs typeface="Amazon Ember Light" panose="020B0403020204020204" pitchFamily="34" charset="0"/>
              </a:rPr>
              <a:t> </a:t>
            </a:r>
          </a:p>
          <a:p>
            <a:pPr defTabSz="966612">
              <a:defRPr/>
            </a:pPr>
            <a:endParaRPr lang="fi-FI"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3346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Mainstream machine learning is a fairly recent occurrence. The mid-2000s marked the beginning of rapid advancements in machine learning and deep learning, partly because of Moore’s law and the rise of cloud computing. The result is easier access to larger, faster, and cheaper compute and storage capabilities. You can now rent computing power for a few hours for pennies, compared to huge investments that were needed to buy and operate large-scale compute clusters.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2012, the use of neural networks began in the ImageNet Large Scale Visual Recognition Challenge, a machine learning competition for image recognition. The accuracy rate jumped to about 82 percent, and has been steadily climbing ever since. It exceeded human performance in 2015.</a:t>
            </a:r>
          </a:p>
          <a:p>
            <a:endParaRPr lang="en-US" baseline="0" dirty="0"/>
          </a:p>
          <a:p>
            <a:endParaRPr lang="en-US" dirty="0"/>
          </a:p>
        </p:txBody>
      </p:sp>
    </p:spTree>
    <p:extLst>
      <p:ext uri="{BB962C8B-B14F-4D97-AF65-F5344CB8AC3E}">
        <p14:creationId xmlns:p14="http://schemas.microsoft.com/office/powerpoint/2010/main" val="1085889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hyperlink" Target="https://support.aws.amazon.com/#/contacts/aws-trainin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70C41A09-42BF-4D81-A9F0-443CFC2A2913}"/>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r>
              <a:rPr lang="en-US" sz="900" kern="1200" dirty="0">
                <a:solidFill>
                  <a:schemeClr val="bg1"/>
                </a:solidFill>
                <a:effectLst/>
                <a:latin typeface="+mn-lt"/>
                <a:ea typeface="+mn-ea"/>
                <a:cs typeface="+mn-cs"/>
              </a:rPr>
              <a:t>© 2021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https://support.aws.amazon.com/#/contacts/aws-training</a:t>
            </a:r>
            <a:r>
              <a:rPr lang="en-US" sz="900" kern="1200" dirty="0">
                <a:solidFill>
                  <a:schemeClr val="bg1"/>
                </a:solidFill>
                <a:effectLst/>
                <a:latin typeface="+mn-lt"/>
                <a:ea typeface="+mn-ea"/>
                <a:cs typeface="+mn-cs"/>
              </a:rPr>
              <a:t>. All trademarks are the property of their owners.</a:t>
            </a:r>
          </a:p>
          <a:p>
            <a:pPr algn="just"/>
            <a:endParaRPr lang="en-US" sz="900" dirty="0">
              <a:solidFill>
                <a:schemeClr val="bg1"/>
              </a:solidFill>
            </a:endParaRP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2021,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2021,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notesSlide" Target="../notesSlides/notesSlide12.xml"/><Relationship Id="rId7" Type="http://schemas.openxmlformats.org/officeDocument/2006/relationships/image" Target="../media/image21.jpeg"/><Relationship Id="rId2" Type="http://schemas.openxmlformats.org/officeDocument/2006/relationships/slideLayout" Target="../slideLayouts/slideLayout18.xml"/><Relationship Id="rId1" Type="http://schemas.openxmlformats.org/officeDocument/2006/relationships/tags" Target="../tags/tag3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40.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9.png"/><Relationship Id="rId2" Type="http://schemas.openxmlformats.org/officeDocument/2006/relationships/slideLayout" Target="../slideLayouts/slideLayout18.xml"/><Relationship Id="rId1" Type="http://schemas.openxmlformats.org/officeDocument/2006/relationships/tags" Target="../tags/tag4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43.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44.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5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notesSlide" Target="../notesSlides/notesSlide34.xml"/><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slideLayout" Target="../slideLayouts/slideLayout6.xml"/><Relationship Id="rId1" Type="http://schemas.openxmlformats.org/officeDocument/2006/relationships/tags" Target="../tags/tag59.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13.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35.xml"/><Relationship Id="rId7" Type="http://schemas.openxmlformats.org/officeDocument/2006/relationships/image" Target="../media/image45.png"/><Relationship Id="rId2"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7.tiff"/></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notesSlide" Target="../notesSlides/notesSlide37.xml"/><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40.xml"/><Relationship Id="rId7" Type="http://schemas.openxmlformats.org/officeDocument/2006/relationships/image" Target="../media/image62.svg"/><Relationship Id="rId2" Type="http://schemas.openxmlformats.org/officeDocument/2006/relationships/slideLayout" Target="../slideLayouts/slideLayout18.xml"/><Relationship Id="rId1" Type="http://schemas.openxmlformats.org/officeDocument/2006/relationships/tags" Target="../tags/tag65.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0.svg"/><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17.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8.xml"/><Relationship Id="rId1" Type="http://schemas.openxmlformats.org/officeDocument/2006/relationships/tags" Target="../tags/tag71.xml"/><Relationship Id="rId4" Type="http://schemas.openxmlformats.org/officeDocument/2006/relationships/image" Target="../media/image71.tif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 Id="rId5" Type="http://schemas.openxmlformats.org/officeDocument/2006/relationships/hyperlink" Target="https://aws.amazon.com/machine-learning/?nc2=h_ql_sol_use_ml" TargetMode="External"/><Relationship Id="rId4" Type="http://schemas.openxmlformats.org/officeDocument/2006/relationships/hyperlink" Target="https://docs.aws.amazon.com/machine-learning/latest/dg/what-is-amazon-machine-learning.html"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3.xml"/><Relationship Id="rId1" Type="http://schemas.openxmlformats.org/officeDocument/2006/relationships/tags" Target="../tags/tag7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3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3.xml"/><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9.xml"/><Relationship Id="rId7" Type="http://schemas.openxmlformats.org/officeDocument/2006/relationships/image" Target="../media/image11.pn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lstStyle/>
          <a:p>
            <a:r>
              <a:rPr lang="en-US" dirty="0"/>
              <a:t>AWS Academy Machine Learning Foundations</a:t>
            </a:r>
          </a:p>
        </p:txBody>
      </p:sp>
      <p:sp>
        <p:nvSpPr>
          <p:cNvPr id="6" name="Title 5"/>
          <p:cNvSpPr>
            <a:spLocks noGrp="1"/>
          </p:cNvSpPr>
          <p:nvPr>
            <p:ph type="title"/>
          </p:nvPr>
        </p:nvSpPr>
        <p:spPr>
          <a:xfrm>
            <a:off x="419100" y="3537380"/>
            <a:ext cx="11353800" cy="474119"/>
          </a:xfrm>
        </p:spPr>
        <p:txBody>
          <a:bodyPr/>
          <a:lstStyle/>
          <a:p>
            <a:r>
              <a:rPr lang="en-US" dirty="0"/>
              <a:t>Module 2: Introduction to Machine Learning</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Artificial intelligence</a:t>
            </a:r>
          </a:p>
          <a:p>
            <a:pPr lvl="1"/>
            <a:r>
              <a:rPr lang="en-US" dirty="0"/>
              <a:t>Machines performing human tasks</a:t>
            </a:r>
          </a:p>
          <a:p>
            <a:r>
              <a:rPr lang="en-US" dirty="0"/>
              <a:t>Machine learning</a:t>
            </a:r>
          </a:p>
          <a:p>
            <a:pPr lvl="1"/>
            <a:r>
              <a:rPr lang="en-US" dirty="0"/>
              <a:t>Training models to make predictions</a:t>
            </a:r>
          </a:p>
          <a:p>
            <a:r>
              <a:rPr lang="en-US" dirty="0"/>
              <a:t>Deep learning</a:t>
            </a:r>
          </a:p>
          <a:p>
            <a:pPr lvl="1"/>
            <a:r>
              <a:rPr lang="en-US" dirty="0"/>
              <a:t>Neural networks</a:t>
            </a:r>
          </a:p>
          <a:p>
            <a:r>
              <a:rPr lang="en-US" dirty="0"/>
              <a:t>Technology and economic advancements have made machine learning more accessible to individuals and organizations</a:t>
            </a:r>
          </a:p>
          <a:p>
            <a:pPr marL="0" indent="0">
              <a:buNone/>
            </a:pPr>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10</a:t>
            </a:fld>
            <a:endParaRPr lang="en-US" dirty="0"/>
          </a:p>
        </p:txBody>
      </p:sp>
    </p:spTree>
    <p:custDataLst>
      <p:tags r:id="rId1"/>
    </p:custDataLst>
    <p:extLst>
      <p:ext uri="{BB962C8B-B14F-4D97-AF65-F5344CB8AC3E}">
        <p14:creationId xmlns:p14="http://schemas.microsoft.com/office/powerpoint/2010/main" val="135232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2: Introduction to Machine Learning</a:t>
            </a:r>
          </a:p>
        </p:txBody>
      </p:sp>
      <p:sp>
        <p:nvSpPr>
          <p:cNvPr id="2" name="Title 1"/>
          <p:cNvSpPr>
            <a:spLocks noGrp="1"/>
          </p:cNvSpPr>
          <p:nvPr>
            <p:ph type="title"/>
          </p:nvPr>
        </p:nvSpPr>
        <p:spPr>
          <a:xfrm>
            <a:off x="419100" y="3341028"/>
            <a:ext cx="11353800" cy="474119"/>
          </a:xfrm>
        </p:spPr>
        <p:txBody>
          <a:bodyPr>
            <a:noAutofit/>
          </a:bodyPr>
          <a:lstStyle/>
          <a:p>
            <a:r>
              <a:rPr lang="en-US" sz="4000" dirty="0">
                <a:latin typeface="+mj-lt"/>
              </a:rPr>
              <a:t>Section 2: Business problems solved with machine learning</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93543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business use cases</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7" name="TextBox 6">
            <a:extLst>
              <a:ext uri="{FF2B5EF4-FFF2-40B4-BE49-F238E27FC236}">
                <a16:creationId xmlns:a16="http://schemas.microsoft.com/office/drawing/2014/main" id="{17958FBC-956A-415D-8C2A-FE5E9DFE8AAE}"/>
              </a:ext>
            </a:extLst>
          </p:cNvPr>
          <p:cNvSpPr txBox="1"/>
          <p:nvPr/>
        </p:nvSpPr>
        <p:spPr>
          <a:xfrm>
            <a:off x="819100" y="4701285"/>
            <a:ext cx="2337499" cy="954107"/>
          </a:xfrm>
          <a:prstGeom prst="rect">
            <a:avLst/>
          </a:prstGeom>
          <a:noFill/>
        </p:spPr>
        <p:txBody>
          <a:bodyPr wrap="none" rtlCol="0">
            <a:spAutoFit/>
          </a:bodyPr>
          <a:lstStyle/>
          <a:p>
            <a:pPr algn="ctr"/>
            <a:r>
              <a:rPr lang="en-US" sz="2800" dirty="0">
                <a:latin typeface="Amazon Ember" panose="02000000000000000000" pitchFamily="2" charset="0"/>
                <a:ea typeface="Amazon Ember" panose="02000000000000000000" pitchFamily="2" charset="0"/>
                <a:cs typeface="Amazon Ember Light" panose="020B0403020204020204" pitchFamily="34" charset="0"/>
              </a:rPr>
              <a:t>Spam versus </a:t>
            </a:r>
          </a:p>
          <a:p>
            <a:pPr algn="ctr"/>
            <a:r>
              <a:rPr lang="en-US" sz="2800" dirty="0">
                <a:latin typeface="Amazon Ember" panose="02000000000000000000" pitchFamily="2" charset="0"/>
                <a:ea typeface="Amazon Ember" panose="02000000000000000000" pitchFamily="2" charset="0"/>
                <a:cs typeface="Amazon Ember Light" panose="020B0403020204020204" pitchFamily="34" charset="0"/>
              </a:rPr>
              <a:t>regular email</a:t>
            </a:r>
          </a:p>
        </p:txBody>
      </p:sp>
      <p:sp>
        <p:nvSpPr>
          <p:cNvPr id="8" name="TextBox 7">
            <a:extLst>
              <a:ext uri="{FF2B5EF4-FFF2-40B4-BE49-F238E27FC236}">
                <a16:creationId xmlns:a16="http://schemas.microsoft.com/office/drawing/2014/main" id="{8DBCEB25-611B-48F0-AF00-CF910F3B1CC3}"/>
              </a:ext>
            </a:extLst>
          </p:cNvPr>
          <p:cNvSpPr txBox="1"/>
          <p:nvPr/>
        </p:nvSpPr>
        <p:spPr>
          <a:xfrm>
            <a:off x="4488832" y="4739532"/>
            <a:ext cx="3214341" cy="523220"/>
          </a:xfrm>
          <a:prstGeom prst="rect">
            <a:avLst/>
          </a:prstGeom>
          <a:noFill/>
        </p:spPr>
        <p:txBody>
          <a:bodyPr wrap="none" rtlCol="0">
            <a:spAutoFit/>
          </a:bodyPr>
          <a:lstStyle/>
          <a:p>
            <a:pPr algn="ctr"/>
            <a:r>
              <a:rPr lang="en-US" sz="2800" dirty="0">
                <a:latin typeface="Amazon Ember" panose="02000000000000000000" pitchFamily="2" charset="0"/>
                <a:ea typeface="Amazon Ember" panose="02000000000000000000" pitchFamily="2" charset="0"/>
                <a:cs typeface="Amazon Ember Light" panose="020B0403020204020204" pitchFamily="34" charset="0"/>
              </a:rPr>
              <a:t>Recommendations</a:t>
            </a:r>
          </a:p>
        </p:txBody>
      </p:sp>
      <p:sp>
        <p:nvSpPr>
          <p:cNvPr id="12" name="TextBox 11">
            <a:extLst>
              <a:ext uri="{FF2B5EF4-FFF2-40B4-BE49-F238E27FC236}">
                <a16:creationId xmlns:a16="http://schemas.microsoft.com/office/drawing/2014/main" id="{C2CD8E61-2D86-4266-87C2-9805DBD282F2}"/>
              </a:ext>
            </a:extLst>
          </p:cNvPr>
          <p:cNvSpPr txBox="1"/>
          <p:nvPr/>
        </p:nvSpPr>
        <p:spPr>
          <a:xfrm>
            <a:off x="9536088" y="4739532"/>
            <a:ext cx="1114408" cy="523220"/>
          </a:xfrm>
          <a:prstGeom prst="rect">
            <a:avLst/>
          </a:prstGeom>
          <a:noFill/>
        </p:spPr>
        <p:txBody>
          <a:bodyPr wrap="none" rtlCol="0">
            <a:spAutoFit/>
          </a:bodyPr>
          <a:lstStyle/>
          <a:p>
            <a:pPr algn="ctr"/>
            <a:r>
              <a:rPr lang="en-US" sz="2800" dirty="0">
                <a:latin typeface="Amazon Ember" panose="02000000000000000000" pitchFamily="2" charset="0"/>
                <a:ea typeface="Amazon Ember" panose="02000000000000000000" pitchFamily="2" charset="0"/>
                <a:cs typeface="Amazon Ember Light" panose="020B0403020204020204" pitchFamily="34" charset="0"/>
              </a:rPr>
              <a:t>Fraud</a:t>
            </a:r>
          </a:p>
        </p:txBody>
      </p:sp>
      <p:pic>
        <p:nvPicPr>
          <p:cNvPr id="13" name="Picture 12">
            <a:extLst>
              <a:ext uri="{FF2B5EF4-FFF2-40B4-BE49-F238E27FC236}">
                <a16:creationId xmlns:a16="http://schemas.microsoft.com/office/drawing/2014/main" id="{9FCA0E3A-BF3C-49C5-ADB3-A8A06F2B37E2}"/>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flipH="1">
            <a:off x="814136" y="2607126"/>
            <a:ext cx="2347421" cy="1752601"/>
          </a:xfrm>
          <a:prstGeom prst="rect">
            <a:avLst/>
          </a:prstGeom>
        </p:spPr>
      </p:pic>
      <p:pic>
        <p:nvPicPr>
          <p:cNvPr id="2" name="Picture 1"/>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650538" y="2638519"/>
            <a:ext cx="2885507" cy="1918555"/>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495938" y="3242624"/>
            <a:ext cx="1472184" cy="1472184"/>
          </a:xfrm>
          <a:prstGeom prst="rect">
            <a:avLst/>
          </a:prstGeom>
        </p:spPr>
      </p:pic>
      <p:pic>
        <p:nvPicPr>
          <p:cNvPr id="9" name="Picture 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991172" y="3240812"/>
            <a:ext cx="1475808" cy="1475808"/>
          </a:xfrm>
          <a:prstGeom prst="rect">
            <a:avLst/>
          </a:prstGeom>
        </p:spPr>
      </p:pic>
      <p:pic>
        <p:nvPicPr>
          <p:cNvPr id="14" name="Picture 1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997080" y="3256148"/>
            <a:ext cx="1412186" cy="1445137"/>
          </a:xfrm>
          <a:prstGeom prst="rect">
            <a:avLst/>
          </a:prstGeom>
        </p:spPr>
      </p:pic>
      <p:sp>
        <p:nvSpPr>
          <p:cNvPr id="15" name="TextBox 14">
            <a:extLst>
              <a:ext uri="{FF2B5EF4-FFF2-40B4-BE49-F238E27FC236}">
                <a16:creationId xmlns:a16="http://schemas.microsoft.com/office/drawing/2014/main" id="{8DBCEB25-611B-48F0-AF00-CF910F3B1CC3}"/>
              </a:ext>
            </a:extLst>
          </p:cNvPr>
          <p:cNvSpPr txBox="1"/>
          <p:nvPr/>
        </p:nvSpPr>
        <p:spPr>
          <a:xfrm>
            <a:off x="4163049" y="2902205"/>
            <a:ext cx="2145139" cy="338554"/>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Recommended items</a:t>
            </a:r>
          </a:p>
        </p:txBody>
      </p:sp>
      <p:sp>
        <p:nvSpPr>
          <p:cNvPr id="3" name="Slide Number Placeholder 2"/>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133700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0A41-7171-427C-8456-E98D5F4CC502}"/>
              </a:ext>
            </a:extLst>
          </p:cNvPr>
          <p:cNvSpPr>
            <a:spLocks noGrp="1"/>
          </p:cNvSpPr>
          <p:nvPr>
            <p:ph type="title"/>
          </p:nvPr>
        </p:nvSpPr>
        <p:spPr/>
        <p:txBody>
          <a:bodyPr/>
          <a:lstStyle/>
          <a:p>
            <a:r>
              <a:rPr lang="en-US" dirty="0"/>
              <a:t>Types of machine learning</a:t>
            </a:r>
          </a:p>
        </p:txBody>
      </p:sp>
      <p:sp>
        <p:nvSpPr>
          <p:cNvPr id="4" name="Footer Placeholder 3">
            <a:extLst>
              <a:ext uri="{FF2B5EF4-FFF2-40B4-BE49-F238E27FC236}">
                <a16:creationId xmlns:a16="http://schemas.microsoft.com/office/drawing/2014/main" id="{3AC57AEB-B56B-4C23-92E7-9C0AB0EC7D2C}"/>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446CB78-B3AE-417C-9FCC-39379B32F137}"/>
              </a:ext>
            </a:extLst>
          </p:cNvPr>
          <p:cNvSpPr>
            <a:spLocks noGrp="1"/>
          </p:cNvSpPr>
          <p:nvPr>
            <p:ph type="sldNum" sz="quarter" idx="12"/>
          </p:nvPr>
        </p:nvSpPr>
        <p:spPr/>
        <p:txBody>
          <a:bodyPr/>
          <a:lstStyle/>
          <a:p>
            <a:fld id="{B6A95138-A96E-2F42-A959-2EFD44FE4AB7}" type="slidenum">
              <a:rPr lang="en-US" smtClean="0"/>
              <a:t>13</a:t>
            </a:fld>
            <a:endParaRPr lang="en-US" dirty="0"/>
          </a:p>
        </p:txBody>
      </p:sp>
      <p:sp>
        <p:nvSpPr>
          <p:cNvPr id="12" name="Oval 11"/>
          <p:cNvSpPr/>
          <p:nvPr/>
        </p:nvSpPr>
        <p:spPr>
          <a:xfrm>
            <a:off x="5019260" y="1946911"/>
            <a:ext cx="1935537" cy="1935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Machine learning</a:t>
            </a:r>
          </a:p>
        </p:txBody>
      </p:sp>
      <p:cxnSp>
        <p:nvCxnSpPr>
          <p:cNvPr id="9" name="Straight Connector 8"/>
          <p:cNvCxnSpPr>
            <a:stCxn id="12" idx="2"/>
            <a:endCxn id="33" idx="6"/>
          </p:cNvCxnSpPr>
          <p:nvPr/>
        </p:nvCxnSpPr>
        <p:spPr>
          <a:xfrm flipH="1" flipV="1">
            <a:off x="3152369" y="2914678"/>
            <a:ext cx="1866891" cy="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6"/>
            <a:endCxn id="24" idx="2"/>
          </p:cNvCxnSpPr>
          <p:nvPr/>
        </p:nvCxnSpPr>
        <p:spPr>
          <a:xfrm flipV="1">
            <a:off x="6954797" y="2914679"/>
            <a:ext cx="1866892" cy="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2" idx="4"/>
            <a:endCxn id="30" idx="0"/>
          </p:cNvCxnSpPr>
          <p:nvPr/>
        </p:nvCxnSpPr>
        <p:spPr>
          <a:xfrm>
            <a:off x="5987029" y="3882448"/>
            <a:ext cx="0" cy="39978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8821689" y="1946910"/>
            <a:ext cx="1935537" cy="1935537"/>
            <a:chOff x="8465763" y="4057417"/>
            <a:chExt cx="1935537" cy="1935537"/>
          </a:xfrm>
        </p:grpSpPr>
        <p:sp>
          <p:nvSpPr>
            <p:cNvPr id="24" name="Oval 23"/>
            <p:cNvSpPr/>
            <p:nvPr/>
          </p:nvSpPr>
          <p:spPr>
            <a:xfrm>
              <a:off x="8465763" y="4057417"/>
              <a:ext cx="1935537" cy="1935537"/>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TextBox 24"/>
            <p:cNvSpPr txBox="1"/>
            <p:nvPr/>
          </p:nvSpPr>
          <p:spPr>
            <a:xfrm>
              <a:off x="8571693" y="4671242"/>
              <a:ext cx="1723677" cy="707886"/>
            </a:xfrm>
            <a:prstGeom prst="rect">
              <a:avLst/>
            </a:prstGeom>
            <a:no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Reinforcement</a:t>
              </a: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grpSp>
      <p:grpSp>
        <p:nvGrpSpPr>
          <p:cNvPr id="29" name="Group 28"/>
          <p:cNvGrpSpPr/>
          <p:nvPr/>
        </p:nvGrpSpPr>
        <p:grpSpPr>
          <a:xfrm>
            <a:off x="5019260" y="4282232"/>
            <a:ext cx="1935537" cy="1935537"/>
            <a:chOff x="8465763" y="4057417"/>
            <a:chExt cx="1935537" cy="1935537"/>
          </a:xfrm>
        </p:grpSpPr>
        <p:sp>
          <p:nvSpPr>
            <p:cNvPr id="30" name="Oval 29"/>
            <p:cNvSpPr/>
            <p:nvPr/>
          </p:nvSpPr>
          <p:spPr>
            <a:xfrm>
              <a:off x="8465763" y="4057417"/>
              <a:ext cx="1935537" cy="19355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TextBox 30"/>
            <p:cNvSpPr txBox="1"/>
            <p:nvPr/>
          </p:nvSpPr>
          <p:spPr>
            <a:xfrm>
              <a:off x="8626677" y="4671242"/>
              <a:ext cx="1613711" cy="707886"/>
            </a:xfrm>
            <a:prstGeom prst="rect">
              <a:avLst/>
            </a:prstGeom>
            <a:no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a:t>
              </a: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grpSp>
      <p:grpSp>
        <p:nvGrpSpPr>
          <p:cNvPr id="32" name="Group 31"/>
          <p:cNvGrpSpPr/>
          <p:nvPr/>
        </p:nvGrpSpPr>
        <p:grpSpPr>
          <a:xfrm>
            <a:off x="1216832" y="1946909"/>
            <a:ext cx="1935537" cy="1935537"/>
            <a:chOff x="8465763" y="4057417"/>
            <a:chExt cx="1935537" cy="1935537"/>
          </a:xfrm>
        </p:grpSpPr>
        <p:sp>
          <p:nvSpPr>
            <p:cNvPr id="33" name="Oval 32"/>
            <p:cNvSpPr/>
            <p:nvPr/>
          </p:nvSpPr>
          <p:spPr>
            <a:xfrm>
              <a:off x="8465763" y="4057417"/>
              <a:ext cx="1935537" cy="1935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TextBox 33"/>
            <p:cNvSpPr txBox="1"/>
            <p:nvPr/>
          </p:nvSpPr>
          <p:spPr>
            <a:xfrm>
              <a:off x="8767741" y="4671242"/>
              <a:ext cx="1331582" cy="707886"/>
            </a:xfrm>
            <a:prstGeom prst="rect">
              <a:avLst/>
            </a:prstGeom>
            <a:no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a:t>
              </a: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grpSp>
    </p:spTree>
    <p:custDataLst>
      <p:tags r:id="rId1"/>
    </p:custDataLst>
    <p:extLst>
      <p:ext uri="{BB962C8B-B14F-4D97-AF65-F5344CB8AC3E}">
        <p14:creationId xmlns:p14="http://schemas.microsoft.com/office/powerpoint/2010/main" val="1290561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14</a:t>
            </a:fld>
            <a:endParaRPr lang="en-US" dirty="0"/>
          </a:p>
        </p:txBody>
      </p:sp>
      <p:sp>
        <p:nvSpPr>
          <p:cNvPr id="25" name="TextBox 24"/>
          <p:cNvSpPr txBox="1"/>
          <p:nvPr/>
        </p:nvSpPr>
        <p:spPr>
          <a:xfrm>
            <a:off x="6611709" y="2063734"/>
            <a:ext cx="4447051" cy="2246769"/>
          </a:xfrm>
          <a:prstGeom prst="rect">
            <a:avLst/>
          </a:prstGeom>
          <a:noFill/>
        </p:spPr>
        <p:txBody>
          <a:bodyPr wrap="none" rtlCol="0">
            <a:spAutoFit/>
          </a:bodyPr>
          <a:lstStyle/>
          <a:p>
            <a:pPr marL="457200" lvl="0" indent="-457200">
              <a:buFont typeface="Arial" panose="020B0604020202020204" pitchFamily="34" charset="0"/>
              <a:buChar char="•"/>
            </a:pPr>
            <a:r>
              <a:rPr lang="en-US" sz="2800" dirty="0"/>
              <a:t>Fraud detection</a:t>
            </a:r>
          </a:p>
          <a:p>
            <a:pPr marL="457200" lvl="0" indent="-457200">
              <a:buFont typeface="Arial" panose="020B0604020202020204" pitchFamily="34" charset="0"/>
              <a:buChar char="•"/>
            </a:pPr>
            <a:r>
              <a:rPr lang="en-US" sz="2800" dirty="0"/>
              <a:t>Image recognition</a:t>
            </a:r>
          </a:p>
          <a:p>
            <a:pPr marL="457200" lvl="0" indent="-457200">
              <a:buFont typeface="Arial" panose="020B0604020202020204" pitchFamily="34" charset="0"/>
              <a:buChar char="•"/>
            </a:pPr>
            <a:r>
              <a:rPr lang="en-US" sz="2800" dirty="0"/>
              <a:t>Customer retention</a:t>
            </a:r>
          </a:p>
          <a:p>
            <a:pPr marL="457200" lvl="0" indent="-457200">
              <a:buFont typeface="Arial" panose="020B0604020202020204" pitchFamily="34" charset="0"/>
              <a:buChar char="•"/>
            </a:pPr>
            <a:r>
              <a:rPr lang="en-US" sz="2800" dirty="0"/>
              <a:t>Medical diagnostics</a:t>
            </a:r>
          </a:p>
          <a:p>
            <a:pPr marL="457200" lvl="0" indent="-457200">
              <a:buFont typeface="Arial" panose="020B0604020202020204" pitchFamily="34" charset="0"/>
              <a:buChar char="•"/>
            </a:pPr>
            <a:r>
              <a:rPr lang="en-US" sz="2800" dirty="0"/>
              <a:t>Personalized advertising</a:t>
            </a:r>
          </a:p>
        </p:txBody>
      </p:sp>
      <p:sp>
        <p:nvSpPr>
          <p:cNvPr id="27" name="TextBox 26"/>
          <p:cNvSpPr txBox="1"/>
          <p:nvPr/>
        </p:nvSpPr>
        <p:spPr>
          <a:xfrm>
            <a:off x="6611709" y="4482192"/>
            <a:ext cx="5251759" cy="1815882"/>
          </a:xfrm>
          <a:prstGeom prst="rect">
            <a:avLst/>
          </a:prstGeom>
          <a:noFill/>
        </p:spPr>
        <p:txBody>
          <a:bodyPr wrap="none" rtlCol="0">
            <a:spAutoFit/>
          </a:bodyPr>
          <a:lstStyle/>
          <a:p>
            <a:pPr marL="457200" lvl="0" indent="-457200">
              <a:buFont typeface="Arial" panose="020B0604020202020204" pitchFamily="34" charset="0"/>
              <a:buChar char="•"/>
            </a:pPr>
            <a:r>
              <a:rPr lang="en-US" sz="2800" dirty="0"/>
              <a:t>Product sales prediction</a:t>
            </a:r>
          </a:p>
          <a:p>
            <a:pPr marL="457200" lvl="0" indent="-457200">
              <a:buFont typeface="Arial" panose="020B0604020202020204" pitchFamily="34" charset="0"/>
              <a:buChar char="•"/>
            </a:pPr>
            <a:r>
              <a:rPr lang="en-US" sz="2800" dirty="0"/>
              <a:t>Weather forecasting</a:t>
            </a:r>
          </a:p>
          <a:p>
            <a:pPr marL="457200" lvl="0" indent="-457200">
              <a:buFont typeface="Arial" panose="020B0604020202020204" pitchFamily="34" charset="0"/>
              <a:buChar char="•"/>
            </a:pPr>
            <a:r>
              <a:rPr lang="en-US" sz="2800" dirty="0"/>
              <a:t>Market forecasting</a:t>
            </a:r>
          </a:p>
          <a:p>
            <a:pPr marL="457200" lvl="0" indent="-457200">
              <a:buFont typeface="Arial" panose="020B0604020202020204" pitchFamily="34" charset="0"/>
              <a:buChar char="•"/>
            </a:pPr>
            <a:r>
              <a:rPr lang="en-US" sz="2800" dirty="0"/>
              <a:t>Population growth prediction</a:t>
            </a:r>
          </a:p>
        </p:txBody>
      </p:sp>
      <p:cxnSp>
        <p:nvCxnSpPr>
          <p:cNvPr id="19" name="Straight Connector 18"/>
          <p:cNvCxnSpPr>
            <a:stCxn id="30" idx="3"/>
            <a:endCxn id="35" idx="1"/>
          </p:cNvCxnSpPr>
          <p:nvPr/>
        </p:nvCxnSpPr>
        <p:spPr>
          <a:xfrm>
            <a:off x="1272718" y="4120109"/>
            <a:ext cx="2001203" cy="110228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0" idx="3"/>
            <a:endCxn id="33" idx="1"/>
          </p:cNvCxnSpPr>
          <p:nvPr/>
        </p:nvCxnSpPr>
        <p:spPr>
          <a:xfrm flipV="1">
            <a:off x="1272718" y="3019379"/>
            <a:ext cx="1935151" cy="110073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304950" y="3152341"/>
            <a:ext cx="1935537" cy="1935537"/>
            <a:chOff x="1319059" y="2808421"/>
            <a:chExt cx="1935537" cy="1935537"/>
          </a:xfrm>
        </p:grpSpPr>
        <p:grpSp>
          <p:nvGrpSpPr>
            <p:cNvPr id="6" name="Group 5"/>
            <p:cNvGrpSpPr/>
            <p:nvPr/>
          </p:nvGrpSpPr>
          <p:grpSpPr>
            <a:xfrm>
              <a:off x="1319059" y="2808421"/>
              <a:ext cx="1935537" cy="1935537"/>
              <a:chOff x="8465763" y="4057417"/>
              <a:chExt cx="1935537" cy="1935537"/>
            </a:xfrm>
          </p:grpSpPr>
          <p:sp>
            <p:nvSpPr>
              <p:cNvPr id="7" name="Oval 6"/>
              <p:cNvSpPr/>
              <p:nvPr/>
            </p:nvSpPr>
            <p:spPr>
              <a:xfrm>
                <a:off x="8465763" y="4057417"/>
                <a:ext cx="1935537" cy="1935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TextBox 7"/>
              <p:cNvSpPr txBox="1"/>
              <p:nvPr/>
            </p:nvSpPr>
            <p:spPr>
              <a:xfrm>
                <a:off x="8767741" y="4671242"/>
                <a:ext cx="1331582" cy="707886"/>
              </a:xfrm>
              <a:prstGeom prst="rect">
                <a:avLst/>
              </a:prstGeom>
              <a:no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a:t>
                </a: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grpSp>
        <p:sp>
          <p:nvSpPr>
            <p:cNvPr id="30" name="Rectangle 29"/>
            <p:cNvSpPr/>
            <p:nvPr/>
          </p:nvSpPr>
          <p:spPr>
            <a:xfrm>
              <a:off x="2003374" y="3318989"/>
              <a:ext cx="28345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p:cNvGrpSpPr/>
          <p:nvPr/>
        </p:nvGrpSpPr>
        <p:grpSpPr>
          <a:xfrm>
            <a:off x="2381827" y="2051611"/>
            <a:ext cx="1935537" cy="1935537"/>
            <a:chOff x="4408271" y="1311565"/>
            <a:chExt cx="1935537" cy="1935537"/>
          </a:xfrm>
        </p:grpSpPr>
        <p:sp>
          <p:nvSpPr>
            <p:cNvPr id="33" name="Rectangle 32"/>
            <p:cNvSpPr/>
            <p:nvPr/>
          </p:nvSpPr>
          <p:spPr>
            <a:xfrm>
              <a:off x="5234313" y="1822133"/>
              <a:ext cx="28345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408271" y="1311565"/>
              <a:ext cx="1935537" cy="193553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8" name="Group 37"/>
          <p:cNvGrpSpPr/>
          <p:nvPr/>
        </p:nvGrpSpPr>
        <p:grpSpPr>
          <a:xfrm>
            <a:off x="2377685" y="4254625"/>
            <a:ext cx="1935537" cy="1935537"/>
            <a:chOff x="4408271" y="4305277"/>
            <a:chExt cx="1935537" cy="1935537"/>
          </a:xfrm>
        </p:grpSpPr>
        <p:grpSp>
          <p:nvGrpSpPr>
            <p:cNvPr id="14" name="Group 13"/>
            <p:cNvGrpSpPr/>
            <p:nvPr/>
          </p:nvGrpSpPr>
          <p:grpSpPr>
            <a:xfrm>
              <a:off x="4408271" y="4305277"/>
              <a:ext cx="1935537" cy="1935537"/>
              <a:chOff x="8465763" y="4057417"/>
              <a:chExt cx="1935537" cy="1935537"/>
            </a:xfrm>
            <a:solidFill>
              <a:schemeClr val="accent5">
                <a:lumMod val="60000"/>
                <a:lumOff val="40000"/>
              </a:schemeClr>
            </a:solidFill>
          </p:grpSpPr>
          <p:sp>
            <p:nvSpPr>
              <p:cNvPr id="15" name="Oval 14"/>
              <p:cNvSpPr/>
              <p:nvPr/>
            </p:nvSpPr>
            <p:spPr>
              <a:xfrm>
                <a:off x="8465763" y="4057417"/>
                <a:ext cx="1935537" cy="1935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 name="TextBox 15"/>
              <p:cNvSpPr txBox="1"/>
              <p:nvPr/>
            </p:nvSpPr>
            <p:spPr>
              <a:xfrm>
                <a:off x="8733664" y="4825130"/>
                <a:ext cx="1399742" cy="400110"/>
              </a:xfrm>
              <a:prstGeom prst="rect">
                <a:avLst/>
              </a:prstGeom>
              <a:grp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grpSp>
        <p:sp>
          <p:nvSpPr>
            <p:cNvPr id="35" name="Rectangle 34"/>
            <p:cNvSpPr/>
            <p:nvPr/>
          </p:nvSpPr>
          <p:spPr>
            <a:xfrm>
              <a:off x="5304507" y="4815846"/>
              <a:ext cx="28345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Rectangle 43"/>
          <p:cNvSpPr/>
          <p:nvPr/>
        </p:nvSpPr>
        <p:spPr>
          <a:xfrm>
            <a:off x="419100" y="1363543"/>
            <a:ext cx="1068848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a:ea typeface="+mn-ea"/>
                <a:cs typeface="+mn-cs"/>
              </a:rPr>
              <a:t>Learn by identifying</a:t>
            </a:r>
            <a:r>
              <a:rPr kumimoji="0" lang="en-US" sz="2800" b="0" i="0" u="none" strike="noStrike" kern="1200" cap="none" spc="0" normalizeH="0" noProof="0" dirty="0">
                <a:ln>
                  <a:noFill/>
                </a:ln>
                <a:solidFill>
                  <a:srgbClr val="000000"/>
                </a:solidFill>
                <a:effectLst/>
                <a:uLnTx/>
                <a:uFillTx/>
                <a:latin typeface="Amazon Ember Light"/>
                <a:ea typeface="+mn-ea"/>
                <a:cs typeface="+mn-cs"/>
              </a:rPr>
              <a:t> patterns in data that is </a:t>
            </a:r>
            <a:r>
              <a:rPr kumimoji="0" lang="en-US" sz="2800" b="1" i="0" u="none" strike="noStrike" kern="1200" cap="none" spc="0" normalizeH="0" noProof="0" dirty="0">
                <a:ln>
                  <a:noFill/>
                </a:ln>
                <a:solidFill>
                  <a:srgbClr val="000000"/>
                </a:solidFill>
                <a:effectLst/>
                <a:uLnTx/>
                <a:uFillTx/>
                <a:latin typeface="Amazon Ember" panose="02000000000000000000" pitchFamily="2" charset="0"/>
                <a:ea typeface="Amazon Ember" panose="02000000000000000000" pitchFamily="2" charset="0"/>
              </a:rPr>
              <a:t>already labeled</a:t>
            </a:r>
            <a:r>
              <a:rPr kumimoji="0" lang="en-US" sz="2800" b="0" i="0" u="none" strike="noStrike" kern="1200" cap="none" spc="0" normalizeH="0" noProof="0" dirty="0">
                <a:ln>
                  <a:noFill/>
                </a:ln>
                <a:solidFill>
                  <a:srgbClr val="000000"/>
                </a:solidFill>
                <a:effectLst/>
                <a:uLnTx/>
                <a:uFillTx/>
                <a:latin typeface="Amazon Ember Light"/>
                <a:ea typeface="+mn-ea"/>
                <a:cs typeface="+mn-cs"/>
              </a:rPr>
              <a:t>.</a:t>
            </a:r>
            <a:endParaRPr kumimoji="0" lang="en-US" sz="2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50" name="TextBox 49"/>
          <p:cNvSpPr txBox="1"/>
          <p:nvPr/>
        </p:nvSpPr>
        <p:spPr>
          <a:xfrm>
            <a:off x="2527760" y="2819325"/>
            <a:ext cx="1635384" cy="400110"/>
          </a:xfrm>
          <a:prstGeom prst="rect">
            <a:avLst/>
          </a:prstGeom>
          <a:solidFill>
            <a:schemeClr val="accent5">
              <a:lumMod val="60000"/>
              <a:lumOff val="40000"/>
            </a:schemeClr>
          </a:solid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1" name="Rectangle 50"/>
          <p:cNvSpPr/>
          <p:nvPr/>
        </p:nvSpPr>
        <p:spPr>
          <a:xfrm>
            <a:off x="4908235" y="1905741"/>
            <a:ext cx="1472184" cy="914400"/>
          </a:xfrm>
          <a:prstGeom prst="rect">
            <a:avLst/>
          </a:prstGeom>
          <a:solidFill>
            <a:schemeClr val="accent5">
              <a:lumMod val="20000"/>
              <a:lumOff val="80000"/>
            </a:schemeClr>
          </a:solidFill>
          <a:ln>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Binary [0,1]</a:t>
            </a:r>
          </a:p>
        </p:txBody>
      </p:sp>
      <p:sp>
        <p:nvSpPr>
          <p:cNvPr id="52" name="Rectangle 51"/>
          <p:cNvSpPr/>
          <p:nvPr/>
        </p:nvSpPr>
        <p:spPr>
          <a:xfrm>
            <a:off x="4908235" y="3219435"/>
            <a:ext cx="1472184" cy="914400"/>
          </a:xfrm>
          <a:prstGeom prst="rect">
            <a:avLst/>
          </a:prstGeom>
          <a:solidFill>
            <a:schemeClr val="accent5">
              <a:lumMod val="20000"/>
              <a:lumOff val="80000"/>
            </a:schemeClr>
          </a:solidFill>
          <a:ln>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Multi [0,1,2]</a:t>
            </a:r>
          </a:p>
        </p:txBody>
      </p:sp>
      <p:cxnSp>
        <p:nvCxnSpPr>
          <p:cNvPr id="54" name="Straight Connector 53"/>
          <p:cNvCxnSpPr>
            <a:endCxn id="51" idx="1"/>
          </p:cNvCxnSpPr>
          <p:nvPr/>
        </p:nvCxnSpPr>
        <p:spPr>
          <a:xfrm flipV="1">
            <a:off x="3491322" y="2362941"/>
            <a:ext cx="1416913" cy="656438"/>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52" idx="1"/>
          </p:cNvCxnSpPr>
          <p:nvPr/>
        </p:nvCxnSpPr>
        <p:spPr>
          <a:xfrm>
            <a:off x="3491322" y="3019379"/>
            <a:ext cx="1416913" cy="657256"/>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40370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Computer vision</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pic>
        <p:nvPicPr>
          <p:cNvPr id="6" name="Picture 14" descr="Object, scene, and activity detection">
            <a:extLst>
              <a:ext uri="{FF2B5EF4-FFF2-40B4-BE49-F238E27FC236}">
                <a16:creationId xmlns:a16="http://schemas.microsoft.com/office/drawing/2014/main" id="{6DE17ADD-311D-491E-B40B-20809DFC7BE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90059" y="1615925"/>
            <a:ext cx="5027575" cy="31611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14553" y="3767216"/>
            <a:ext cx="3555601" cy="2473462"/>
          </a:xfrm>
          <a:prstGeom prst="rect">
            <a:avLst/>
          </a:prstGeom>
        </p:spPr>
      </p:pic>
      <p:pic>
        <p:nvPicPr>
          <p:cNvPr id="7" name="Picture 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33826" y="1470209"/>
            <a:ext cx="3532617" cy="1987366"/>
          </a:xfrm>
          <a:prstGeom prst="rect">
            <a:avLst/>
          </a:prstGeom>
        </p:spPr>
      </p:pic>
      <p:sp>
        <p:nvSpPr>
          <p:cNvPr id="2" name="Slide Number Placeholder 1"/>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1579920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stCxn id="3" idx="3"/>
            <a:endCxn id="22" idx="1"/>
          </p:cNvCxnSpPr>
          <p:nvPr/>
        </p:nvCxnSpPr>
        <p:spPr>
          <a:xfrm>
            <a:off x="2557294" y="4287847"/>
            <a:ext cx="2854044" cy="111292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 idx="3"/>
            <a:endCxn id="21" idx="1"/>
          </p:cNvCxnSpPr>
          <p:nvPr/>
        </p:nvCxnSpPr>
        <p:spPr>
          <a:xfrm flipV="1">
            <a:off x="2557294" y="3176368"/>
            <a:ext cx="2854044" cy="111147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Unsupervised learning</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16</a:t>
            </a:fld>
            <a:endParaRPr lang="en-US" dirty="0"/>
          </a:p>
        </p:txBody>
      </p:sp>
      <p:sp>
        <p:nvSpPr>
          <p:cNvPr id="25" name="TextBox 24"/>
          <p:cNvSpPr txBox="1"/>
          <p:nvPr/>
        </p:nvSpPr>
        <p:spPr>
          <a:xfrm>
            <a:off x="6528934" y="2256235"/>
            <a:ext cx="4822154" cy="1815882"/>
          </a:xfrm>
          <a:prstGeom prst="rect">
            <a:avLst/>
          </a:prstGeom>
          <a:noFill/>
        </p:spPr>
        <p:txBody>
          <a:bodyPr wrap="none" rtlCol="0">
            <a:spAutoFit/>
          </a:bodyPr>
          <a:lstStyle/>
          <a:p>
            <a:pPr marL="457200" lvl="0" indent="-457200">
              <a:buFont typeface="Arial" panose="020B0604020202020204" pitchFamily="34" charset="0"/>
              <a:buChar char="•"/>
            </a:pPr>
            <a:r>
              <a:rPr lang="en-US" sz="2800" dirty="0"/>
              <a:t>Product recommendations</a:t>
            </a:r>
          </a:p>
          <a:p>
            <a:pPr marL="457200" lvl="0" indent="-457200">
              <a:buFont typeface="Arial" panose="020B0604020202020204" pitchFamily="34" charset="0"/>
              <a:buChar char="•"/>
            </a:pPr>
            <a:r>
              <a:rPr lang="en-US" sz="2800" dirty="0"/>
              <a:t>Customer segmentation</a:t>
            </a:r>
          </a:p>
          <a:p>
            <a:pPr marL="457200" lvl="0" indent="-457200">
              <a:buFont typeface="Arial" panose="020B0604020202020204" pitchFamily="34" charset="0"/>
              <a:buChar char="•"/>
            </a:pPr>
            <a:r>
              <a:rPr lang="en-US" sz="2800" dirty="0"/>
              <a:t>Targeted marketing</a:t>
            </a:r>
          </a:p>
          <a:p>
            <a:pPr marL="457200" lvl="0" indent="-457200">
              <a:buFont typeface="Arial" panose="020B0604020202020204" pitchFamily="34" charset="0"/>
              <a:buChar char="•"/>
            </a:pPr>
            <a:r>
              <a:rPr lang="en-US" sz="2800" dirty="0"/>
              <a:t>Medical diagnostics</a:t>
            </a:r>
          </a:p>
        </p:txBody>
      </p:sp>
      <p:sp>
        <p:nvSpPr>
          <p:cNvPr id="27" name="TextBox 26"/>
          <p:cNvSpPr txBox="1"/>
          <p:nvPr/>
        </p:nvSpPr>
        <p:spPr>
          <a:xfrm>
            <a:off x="6528934" y="4540468"/>
            <a:ext cx="5112297" cy="1815882"/>
          </a:xfrm>
          <a:prstGeom prst="rect">
            <a:avLst/>
          </a:prstGeom>
          <a:noFill/>
        </p:spPr>
        <p:txBody>
          <a:bodyPr wrap="none" rtlCol="0">
            <a:spAutoFit/>
          </a:bodyPr>
          <a:lstStyle/>
          <a:p>
            <a:pPr marL="457200" lvl="0" indent="-457200">
              <a:buFont typeface="Arial" panose="020B0604020202020204" pitchFamily="34" charset="0"/>
              <a:buChar char="•"/>
            </a:pPr>
            <a:r>
              <a:rPr lang="en-US" sz="2800" dirty="0"/>
              <a:t>Visualization</a:t>
            </a:r>
          </a:p>
          <a:p>
            <a:pPr marL="457200" lvl="0" indent="-457200">
              <a:buFont typeface="Arial" panose="020B0604020202020204" pitchFamily="34" charset="0"/>
              <a:buChar char="•"/>
            </a:pPr>
            <a:r>
              <a:rPr lang="en-US" sz="2800" dirty="0"/>
              <a:t>Natural language processing</a:t>
            </a:r>
          </a:p>
          <a:p>
            <a:pPr marL="457200" lvl="0" indent="-457200">
              <a:buFont typeface="Arial" panose="020B0604020202020204" pitchFamily="34" charset="0"/>
              <a:buChar char="•"/>
            </a:pPr>
            <a:r>
              <a:rPr lang="en-US" sz="2800" dirty="0"/>
              <a:t>Data structure discovery</a:t>
            </a:r>
          </a:p>
          <a:p>
            <a:pPr marL="457200" lvl="0" indent="-457200">
              <a:buFont typeface="Arial" panose="020B0604020202020204" pitchFamily="34" charset="0"/>
              <a:buChar char="•"/>
            </a:pPr>
            <a:r>
              <a:rPr lang="en-US" sz="2800" dirty="0"/>
              <a:t>Gene sequencing</a:t>
            </a:r>
          </a:p>
        </p:txBody>
      </p:sp>
      <p:grpSp>
        <p:nvGrpSpPr>
          <p:cNvPr id="44" name="Group 43"/>
          <p:cNvGrpSpPr/>
          <p:nvPr/>
        </p:nvGrpSpPr>
        <p:grpSpPr>
          <a:xfrm>
            <a:off x="1589526" y="3320079"/>
            <a:ext cx="1935537" cy="1935537"/>
            <a:chOff x="-240976" y="3320080"/>
            <a:chExt cx="1935537" cy="1935537"/>
          </a:xfrm>
        </p:grpSpPr>
        <p:grpSp>
          <p:nvGrpSpPr>
            <p:cNvPr id="6" name="Group 5"/>
            <p:cNvGrpSpPr/>
            <p:nvPr/>
          </p:nvGrpSpPr>
          <p:grpSpPr>
            <a:xfrm>
              <a:off x="-240976" y="3320080"/>
              <a:ext cx="1935537" cy="1935537"/>
              <a:chOff x="8465763" y="4057417"/>
              <a:chExt cx="1935537" cy="1935537"/>
            </a:xfrm>
            <a:solidFill>
              <a:schemeClr val="accent6"/>
            </a:solidFill>
          </p:grpSpPr>
          <p:sp>
            <p:nvSpPr>
              <p:cNvPr id="7" name="Oval 6"/>
              <p:cNvSpPr/>
              <p:nvPr/>
            </p:nvSpPr>
            <p:spPr>
              <a:xfrm>
                <a:off x="8465763" y="4057417"/>
                <a:ext cx="1935537" cy="1935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TextBox 7"/>
              <p:cNvSpPr txBox="1"/>
              <p:nvPr/>
            </p:nvSpPr>
            <p:spPr>
              <a:xfrm>
                <a:off x="8626676" y="4671242"/>
                <a:ext cx="1613711" cy="707886"/>
              </a:xfrm>
              <a:prstGeom prst="rect">
                <a:avLst/>
              </a:prstGeom>
              <a:grp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a:t>
                </a: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grpSp>
        <p:sp>
          <p:nvSpPr>
            <p:cNvPr id="3" name="Rectangle 2"/>
            <p:cNvSpPr/>
            <p:nvPr/>
          </p:nvSpPr>
          <p:spPr>
            <a:xfrm>
              <a:off x="508962" y="3830648"/>
              <a:ext cx="21783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4443570" y="2214368"/>
            <a:ext cx="1935537" cy="1935537"/>
            <a:chOff x="6674006" y="2165447"/>
            <a:chExt cx="1935537" cy="1935537"/>
          </a:xfrm>
        </p:grpSpPr>
        <p:grpSp>
          <p:nvGrpSpPr>
            <p:cNvPr id="11" name="Group 10"/>
            <p:cNvGrpSpPr/>
            <p:nvPr/>
          </p:nvGrpSpPr>
          <p:grpSpPr>
            <a:xfrm>
              <a:off x="6674006" y="2165447"/>
              <a:ext cx="1935537" cy="1935537"/>
              <a:chOff x="8465763" y="4057417"/>
              <a:chExt cx="1935537" cy="1935537"/>
            </a:xfrm>
            <a:solidFill>
              <a:schemeClr val="accent6">
                <a:lumMod val="60000"/>
                <a:lumOff val="40000"/>
              </a:schemeClr>
            </a:solidFill>
          </p:grpSpPr>
          <p:sp>
            <p:nvSpPr>
              <p:cNvPr id="12" name="Oval 11"/>
              <p:cNvSpPr/>
              <p:nvPr/>
            </p:nvSpPr>
            <p:spPr>
              <a:xfrm>
                <a:off x="8465763" y="4057417"/>
                <a:ext cx="1935537" cy="1935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 name="TextBox 12"/>
              <p:cNvSpPr txBox="1"/>
              <p:nvPr/>
            </p:nvSpPr>
            <p:spPr>
              <a:xfrm>
                <a:off x="8776149" y="4825131"/>
                <a:ext cx="1314784" cy="400110"/>
              </a:xfrm>
              <a:prstGeom prst="rect">
                <a:avLst/>
              </a:prstGeom>
              <a:grp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grpSp>
        <p:sp>
          <p:nvSpPr>
            <p:cNvPr id="21" name="Rectangle 20"/>
            <p:cNvSpPr/>
            <p:nvPr/>
          </p:nvSpPr>
          <p:spPr>
            <a:xfrm>
              <a:off x="7641774" y="2670247"/>
              <a:ext cx="21783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4443570" y="4433005"/>
            <a:ext cx="1935537" cy="1935537"/>
            <a:chOff x="5924067" y="4162620"/>
            <a:chExt cx="1935537" cy="1935537"/>
          </a:xfrm>
        </p:grpSpPr>
        <p:grpSp>
          <p:nvGrpSpPr>
            <p:cNvPr id="14" name="Group 13"/>
            <p:cNvGrpSpPr/>
            <p:nvPr/>
          </p:nvGrpSpPr>
          <p:grpSpPr>
            <a:xfrm>
              <a:off x="5924067" y="4162620"/>
              <a:ext cx="1935537" cy="1935537"/>
              <a:chOff x="8465763" y="4057417"/>
              <a:chExt cx="1935537" cy="1935537"/>
            </a:xfrm>
            <a:solidFill>
              <a:schemeClr val="accent6">
                <a:lumMod val="60000"/>
                <a:lumOff val="40000"/>
              </a:schemeClr>
            </a:solidFill>
          </p:grpSpPr>
          <p:sp>
            <p:nvSpPr>
              <p:cNvPr id="15" name="Oval 14"/>
              <p:cNvSpPr/>
              <p:nvPr/>
            </p:nvSpPr>
            <p:spPr>
              <a:xfrm>
                <a:off x="8465763" y="4057417"/>
                <a:ext cx="1935537" cy="1935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 name="TextBox 15"/>
              <p:cNvSpPr txBox="1"/>
              <p:nvPr/>
            </p:nvSpPr>
            <p:spPr>
              <a:xfrm>
                <a:off x="8562145" y="4671242"/>
                <a:ext cx="1742785" cy="707886"/>
              </a:xfrm>
              <a:prstGeom prst="rect">
                <a:avLst/>
              </a:prstGeom>
              <a:no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Dimensionality</a:t>
                </a: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reduction</a:t>
                </a:r>
              </a:p>
            </p:txBody>
          </p:sp>
        </p:grpSp>
        <p:sp>
          <p:nvSpPr>
            <p:cNvPr id="22" name="Rectangle 21"/>
            <p:cNvSpPr/>
            <p:nvPr/>
          </p:nvSpPr>
          <p:spPr>
            <a:xfrm>
              <a:off x="6891835" y="4673188"/>
              <a:ext cx="21783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Rectangle 51"/>
          <p:cNvSpPr/>
          <p:nvPr/>
        </p:nvSpPr>
        <p:spPr>
          <a:xfrm>
            <a:off x="872655" y="1480055"/>
            <a:ext cx="8193461" cy="523220"/>
          </a:xfrm>
          <a:prstGeom prst="rect">
            <a:avLst/>
          </a:prstGeom>
        </p:spPr>
        <p:txBody>
          <a:bodyPr wrap="none">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machine must uncover and </a:t>
            </a:r>
            <a:r>
              <a:rPr lang="en-US" sz="2800" dirty="0">
                <a:solidFill>
                  <a:schemeClr val="tx2"/>
                </a:solidFill>
                <a:latin typeface="Amazon Ember" panose="02000000000000000000" pitchFamily="2" charset="0"/>
                <a:ea typeface="Amazon Ember" panose="02000000000000000000" pitchFamily="2" charset="0"/>
                <a:cs typeface="Amazon Ember Light" panose="020B0403020204020204" pitchFamily="34" charset="0"/>
              </a:rPr>
              <a:t>create the labels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itself. </a:t>
            </a:r>
          </a:p>
        </p:txBody>
      </p:sp>
    </p:spTree>
    <p:custDataLst>
      <p:tags r:id="rId1"/>
    </p:custDataLst>
    <p:extLst>
      <p:ext uri="{BB962C8B-B14F-4D97-AF65-F5344CB8AC3E}">
        <p14:creationId xmlns:p14="http://schemas.microsoft.com/office/powerpoint/2010/main" val="400763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Natural language processing</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grpSp>
        <p:nvGrpSpPr>
          <p:cNvPr id="35" name="Group 34"/>
          <p:cNvGrpSpPr/>
          <p:nvPr/>
        </p:nvGrpSpPr>
        <p:grpSpPr>
          <a:xfrm>
            <a:off x="419098" y="1690778"/>
            <a:ext cx="2970129" cy="4162601"/>
            <a:chOff x="419098" y="1690778"/>
            <a:chExt cx="2970129" cy="4162601"/>
          </a:xfrm>
        </p:grpSpPr>
        <p:pic>
          <p:nvPicPr>
            <p:cNvPr id="2" name="Picture 1"/>
            <p:cNvPicPr>
              <a:picLocks noChangeAspect="1"/>
            </p:cNvPicPr>
            <p:nvPr/>
          </p:nvPicPr>
          <p:blipFill>
            <a:blip r:embed="rId4"/>
            <a:stretch>
              <a:fillRect/>
            </a:stretch>
          </p:blipFill>
          <p:spPr>
            <a:xfrm>
              <a:off x="419100" y="2188860"/>
              <a:ext cx="695325" cy="704850"/>
            </a:xfrm>
            <a:prstGeom prst="rect">
              <a:avLst/>
            </a:prstGeom>
          </p:spPr>
        </p:pic>
        <p:sp>
          <p:nvSpPr>
            <p:cNvPr id="6" name="Rounded Rectangular Callout 5"/>
            <p:cNvSpPr/>
            <p:nvPr/>
          </p:nvSpPr>
          <p:spPr>
            <a:xfrm>
              <a:off x="977501" y="1690778"/>
              <a:ext cx="914400" cy="612648"/>
            </a:xfrm>
            <a:prstGeom prst="wedgeRoundRectCallout">
              <a:avLst>
                <a:gd name="adj1" fmla="val -41588"/>
                <a:gd name="adj2" fmla="val 737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a:t>
              </a:r>
            </a:p>
          </p:txBody>
        </p:sp>
        <p:pic>
          <p:nvPicPr>
            <p:cNvPr id="7" name="Pictur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736016" y="3473635"/>
              <a:ext cx="653211" cy="436345"/>
            </a:xfrm>
            <a:prstGeom prst="rect">
              <a:avLst/>
            </a:prstGeom>
          </p:spPr>
        </p:pic>
        <p:sp>
          <p:nvSpPr>
            <p:cNvPr id="8" name="Rounded Rectangular Callout 7"/>
            <p:cNvSpPr/>
            <p:nvPr/>
          </p:nvSpPr>
          <p:spPr>
            <a:xfrm>
              <a:off x="1566516" y="2382755"/>
              <a:ext cx="1440624" cy="965218"/>
            </a:xfrm>
            <a:prstGeom prst="wedgeRoundRectCallout">
              <a:avLst>
                <a:gd name="adj1" fmla="val 44639"/>
                <a:gd name="adj2" fmla="val 77339"/>
                <a:gd name="adj3" fmla="val 16667"/>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like two chickens, please.</a:t>
              </a:r>
            </a:p>
          </p:txBody>
        </p:sp>
        <p:pic>
          <p:nvPicPr>
            <p:cNvPr id="9" name="Picture 8"/>
            <p:cNvPicPr>
              <a:picLocks noChangeAspect="1"/>
            </p:cNvPicPr>
            <p:nvPr/>
          </p:nvPicPr>
          <p:blipFill>
            <a:blip r:embed="rId4"/>
            <a:stretch>
              <a:fillRect/>
            </a:stretch>
          </p:blipFill>
          <p:spPr>
            <a:xfrm>
              <a:off x="419098" y="5148529"/>
              <a:ext cx="695325" cy="704850"/>
            </a:xfrm>
            <a:prstGeom prst="rect">
              <a:avLst/>
            </a:prstGeom>
          </p:spPr>
        </p:pic>
        <p:sp>
          <p:nvSpPr>
            <p:cNvPr id="10" name="Rounded Rectangular Callout 9"/>
            <p:cNvSpPr/>
            <p:nvPr/>
          </p:nvSpPr>
          <p:spPr>
            <a:xfrm>
              <a:off x="879655" y="3709954"/>
              <a:ext cx="2024492" cy="1306921"/>
            </a:xfrm>
            <a:prstGeom prst="wedgeRoundRectCallout">
              <a:avLst>
                <a:gd name="adj1" fmla="val -41588"/>
                <a:gd name="adj2" fmla="val 737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two chickens, let me get that started for you.</a:t>
              </a:r>
            </a:p>
          </p:txBody>
        </p:sp>
      </p:grpSp>
      <p:grpSp>
        <p:nvGrpSpPr>
          <p:cNvPr id="13" name="Group 12"/>
          <p:cNvGrpSpPr/>
          <p:nvPr/>
        </p:nvGrpSpPr>
        <p:grpSpPr>
          <a:xfrm>
            <a:off x="5005183" y="1569261"/>
            <a:ext cx="5700280" cy="400110"/>
            <a:chOff x="5005183" y="1569261"/>
            <a:chExt cx="5700280" cy="400110"/>
          </a:xfrm>
        </p:grpSpPr>
        <p:sp>
          <p:nvSpPr>
            <p:cNvPr id="11" name="Rectangle 10"/>
            <p:cNvSpPr/>
            <p:nvPr/>
          </p:nvSpPr>
          <p:spPr>
            <a:xfrm>
              <a:off x="5005183" y="1569261"/>
              <a:ext cx="2265364" cy="400110"/>
            </a:xfrm>
            <a:prstGeom prst="rect">
              <a:avLst/>
            </a:prstGeom>
          </p:spPr>
          <p:txBody>
            <a:bodyPr wrap="none">
              <a:spAutoFit/>
            </a:bodyPr>
            <a:lstStyle/>
            <a:p>
              <a:r>
                <a:rPr lang="en-US" sz="2000" dirty="0" err="1"/>
                <a:t>gögn</a:t>
              </a:r>
              <a:r>
                <a:rPr lang="en-US" sz="2000" dirty="0"/>
                <a:t> </a:t>
              </a:r>
              <a:r>
                <a:rPr lang="en-US" sz="2000" dirty="0" err="1"/>
                <a:t>eru</a:t>
              </a:r>
              <a:r>
                <a:rPr lang="en-US" sz="2000" dirty="0"/>
                <a:t> </a:t>
              </a:r>
              <a:r>
                <a:rPr lang="en-US" sz="2000" dirty="0" err="1"/>
                <a:t>lykilatriði</a:t>
              </a:r>
              <a:endParaRPr lang="en-US" sz="2000" dirty="0"/>
            </a:p>
          </p:txBody>
        </p:sp>
        <p:sp>
          <p:nvSpPr>
            <p:cNvPr id="17" name="TextBox 16"/>
            <p:cNvSpPr txBox="1"/>
            <p:nvPr/>
          </p:nvSpPr>
          <p:spPr>
            <a:xfrm>
              <a:off x="8412848" y="1569261"/>
              <a:ext cx="2292615" cy="400110"/>
            </a:xfrm>
            <a:prstGeom prst="rect">
              <a:avLst/>
            </a:prstGeom>
            <a:noFill/>
          </p:spPr>
          <p:txBody>
            <a:bodyPr wrap="none" rtlCol="0">
              <a:spAutoFit/>
            </a:bodyPr>
            <a:lstStyle/>
            <a:p>
              <a:r>
                <a:rPr lang="es-ES" altLang="en-US" sz="2000" dirty="0"/>
                <a:t>los datos son clave</a:t>
              </a:r>
            </a:p>
          </p:txBody>
        </p:sp>
        <p:cxnSp>
          <p:nvCxnSpPr>
            <p:cNvPr id="19" name="Straight Arrow Connector 18"/>
            <p:cNvCxnSpPr/>
            <p:nvPr/>
          </p:nvCxnSpPr>
          <p:spPr>
            <a:xfrm>
              <a:off x="7425822" y="1690904"/>
              <a:ext cx="831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425822" y="1867832"/>
              <a:ext cx="831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346349" y="5145805"/>
            <a:ext cx="7053192" cy="1323439"/>
            <a:chOff x="4924175" y="4962345"/>
            <a:chExt cx="7053192" cy="1323439"/>
          </a:xfrm>
        </p:grpSpPr>
        <p:sp>
          <p:nvSpPr>
            <p:cNvPr id="26" name="TextBox 25"/>
            <p:cNvSpPr txBox="1"/>
            <p:nvPr/>
          </p:nvSpPr>
          <p:spPr>
            <a:xfrm>
              <a:off x="5578326" y="4962345"/>
              <a:ext cx="6399041" cy="132343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Poor story. Little character development. Jumps between scenes like you might get caught stealing. Unexplained bad guys appear with the thinnest of back story. Back to unlimited resources and lets not talk about the mechanics of building something so huge in such an inhospitable place...</a:t>
              </a:r>
            </a:p>
          </p:txBody>
        </p:sp>
        <p:pic>
          <p:nvPicPr>
            <p:cNvPr id="27" name="Picture 26"/>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924175" y="5145805"/>
              <a:ext cx="654151" cy="710298"/>
            </a:xfrm>
            <a:prstGeom prst="rect">
              <a:avLst/>
            </a:prstGeom>
          </p:spPr>
        </p:pic>
      </p:grpSp>
      <p:pic>
        <p:nvPicPr>
          <p:cNvPr id="28" name="Picture 27"/>
          <p:cNvPicPr>
            <a:picLocks noChangeAspect="1"/>
          </p:cNvPicPr>
          <p:nvPr/>
        </p:nvPicPr>
        <p:blipFill>
          <a:blip r:embed="rId4"/>
          <a:stretch>
            <a:fillRect/>
          </a:stretch>
        </p:blipFill>
        <p:spPr>
          <a:xfrm>
            <a:off x="7393892" y="3779665"/>
            <a:ext cx="695325" cy="704850"/>
          </a:xfrm>
          <a:prstGeom prst="rect">
            <a:avLst/>
          </a:prstGeom>
        </p:spPr>
      </p:pic>
      <p:sp>
        <p:nvSpPr>
          <p:cNvPr id="29" name="Rounded Rectangular Callout 28"/>
          <p:cNvSpPr/>
          <p:nvPr/>
        </p:nvSpPr>
        <p:spPr>
          <a:xfrm>
            <a:off x="7854449" y="2833890"/>
            <a:ext cx="1557235" cy="814121"/>
          </a:xfrm>
          <a:prstGeom prst="wedgeRoundRectCallout">
            <a:avLst>
              <a:gd name="adj1" fmla="val -41588"/>
              <a:gd name="adj2" fmla="val 737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Once upon a time</a:t>
            </a:r>
          </a:p>
        </p:txBody>
      </p:sp>
      <p:cxnSp>
        <p:nvCxnSpPr>
          <p:cNvPr id="31" name="Straight Arrow Connector 30"/>
          <p:cNvCxnSpPr/>
          <p:nvPr/>
        </p:nvCxnSpPr>
        <p:spPr>
          <a:xfrm>
            <a:off x="9675637" y="3240950"/>
            <a:ext cx="831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B6A95138-A96E-2F42-A959-2EFD44FE4AB7}" type="slidenum">
              <a:rPr lang="en-US" smtClean="0"/>
              <a:t>17</a:t>
            </a:fld>
            <a:endParaRPr lang="en-US"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41681" y="2595894"/>
            <a:ext cx="1040254" cy="1262380"/>
          </a:xfrm>
          <a:prstGeom prst="rect">
            <a:avLst/>
          </a:prstGeom>
        </p:spPr>
      </p:pic>
    </p:spTree>
    <p:custDataLst>
      <p:tags r:id="rId1"/>
    </p:custDataLst>
    <p:extLst>
      <p:ext uri="{BB962C8B-B14F-4D97-AF65-F5344CB8AC3E}">
        <p14:creationId xmlns:p14="http://schemas.microsoft.com/office/powerpoint/2010/main" val="110342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18</a:t>
            </a:fld>
            <a:endParaRPr lang="en-US" dirty="0"/>
          </a:p>
        </p:txBody>
      </p:sp>
      <p:grpSp>
        <p:nvGrpSpPr>
          <p:cNvPr id="6" name="Group 5"/>
          <p:cNvGrpSpPr/>
          <p:nvPr/>
        </p:nvGrpSpPr>
        <p:grpSpPr>
          <a:xfrm>
            <a:off x="622018" y="2743607"/>
            <a:ext cx="1935537" cy="1935537"/>
            <a:chOff x="8465763" y="4057417"/>
            <a:chExt cx="1935537" cy="1935537"/>
          </a:xfrm>
          <a:solidFill>
            <a:schemeClr val="tx2"/>
          </a:solidFill>
        </p:grpSpPr>
        <p:sp>
          <p:nvSpPr>
            <p:cNvPr id="7" name="Oval 6"/>
            <p:cNvSpPr/>
            <p:nvPr/>
          </p:nvSpPr>
          <p:spPr>
            <a:xfrm>
              <a:off x="8465763" y="4057417"/>
              <a:ext cx="1935537" cy="19355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TextBox 7"/>
            <p:cNvSpPr txBox="1"/>
            <p:nvPr/>
          </p:nvSpPr>
          <p:spPr>
            <a:xfrm>
              <a:off x="8571694" y="4671242"/>
              <a:ext cx="1723677" cy="707886"/>
            </a:xfrm>
            <a:prstGeom prst="rect">
              <a:avLst/>
            </a:prstGeom>
            <a:noFill/>
            <a:ln>
              <a:noFill/>
            </a:ln>
          </p:spPr>
          <p:txBody>
            <a:bodyPr wrap="none" rtlCol="0" anchor="ctr">
              <a:spAutoFit/>
            </a:bodyP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Reinforcement</a:t>
              </a:r>
            </a:p>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grpSp>
      <p:sp>
        <p:nvSpPr>
          <p:cNvPr id="25" name="TextBox 24"/>
          <p:cNvSpPr txBox="1"/>
          <p:nvPr/>
        </p:nvSpPr>
        <p:spPr>
          <a:xfrm>
            <a:off x="2775654" y="2863262"/>
            <a:ext cx="4657044" cy="1815882"/>
          </a:xfrm>
          <a:prstGeom prst="rect">
            <a:avLst/>
          </a:prstGeom>
          <a:noFill/>
        </p:spPr>
        <p:txBody>
          <a:bodyPr wrap="none" rtlCol="0">
            <a:spAutoFit/>
          </a:bodyPr>
          <a:lstStyle/>
          <a:p>
            <a:pPr marL="457200" lvl="0" indent="-457200">
              <a:buFont typeface="Arial" panose="020B0604020202020204" pitchFamily="34" charset="0"/>
              <a:buChar char="•"/>
            </a:pPr>
            <a:r>
              <a:rPr lang="en-US" sz="2800" dirty="0"/>
              <a:t>Game AI</a:t>
            </a:r>
          </a:p>
          <a:p>
            <a:pPr marL="457200" lvl="0" indent="-457200">
              <a:buFont typeface="Arial" panose="020B0604020202020204" pitchFamily="34" charset="0"/>
              <a:buChar char="•"/>
            </a:pPr>
            <a:r>
              <a:rPr lang="en-US" sz="2800" dirty="0"/>
              <a:t>Self-driving cars</a:t>
            </a:r>
          </a:p>
          <a:p>
            <a:pPr marL="457200" lvl="0" indent="-457200">
              <a:buFont typeface="Arial" panose="020B0604020202020204" pitchFamily="34" charset="0"/>
              <a:buChar char="•"/>
            </a:pPr>
            <a:r>
              <a:rPr lang="en-US" sz="2800" dirty="0"/>
              <a:t>Robotics</a:t>
            </a:r>
          </a:p>
          <a:p>
            <a:pPr marL="457200" lvl="0" indent="-457200">
              <a:buFont typeface="Arial" panose="020B0604020202020204" pitchFamily="34" charset="0"/>
              <a:buChar char="•"/>
            </a:pPr>
            <a:r>
              <a:rPr lang="en-US" sz="2800" dirty="0"/>
              <a:t>Customer service routing </a:t>
            </a:r>
          </a:p>
        </p:txBody>
      </p:sp>
      <p:sp>
        <p:nvSpPr>
          <p:cNvPr id="20" name="TextBox 19"/>
          <p:cNvSpPr txBox="1"/>
          <p:nvPr/>
        </p:nvSpPr>
        <p:spPr>
          <a:xfrm>
            <a:off x="419100" y="1449298"/>
            <a:ext cx="5391769" cy="523220"/>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Learning through </a:t>
            </a:r>
            <a:r>
              <a:rPr lang="en-US" sz="28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trial and error</a:t>
            </a:r>
            <a:r>
              <a:rPr lang="en-US" sz="2800" dirty="0">
                <a:ea typeface="Amazon Ember" panose="02000000000000000000" pitchFamily="2" charset="0"/>
                <a:cs typeface="Amazon Ember Light" panose="020B0403020204020204" pitchFamily="34" charset="0"/>
              </a:rPr>
              <a:t>.</a:t>
            </a:r>
          </a:p>
        </p:txBody>
      </p:sp>
      <p:grpSp>
        <p:nvGrpSpPr>
          <p:cNvPr id="3" name="Group 2"/>
          <p:cNvGrpSpPr/>
          <p:nvPr/>
        </p:nvGrpSpPr>
        <p:grpSpPr>
          <a:xfrm>
            <a:off x="7978567" y="2487575"/>
            <a:ext cx="3419485" cy="2746784"/>
            <a:chOff x="7978567" y="2743607"/>
            <a:chExt cx="3419485" cy="2746784"/>
          </a:xfrm>
        </p:grpSpPr>
        <p:sp>
          <p:nvSpPr>
            <p:cNvPr id="21" name="TextBox 20"/>
            <p:cNvSpPr txBox="1"/>
            <p:nvPr/>
          </p:nvSpPr>
          <p:spPr>
            <a:xfrm>
              <a:off x="7978567" y="4967171"/>
              <a:ext cx="3419485" cy="523220"/>
            </a:xfrm>
            <a:prstGeom prst="rect">
              <a:avLst/>
            </a:prstGeom>
            <a:noFill/>
          </p:spPr>
          <p:txBody>
            <a:bodyPr wrap="square" rtlCol="0">
              <a:spAutoFit/>
            </a:bodyPr>
            <a:lstStyle/>
            <a:p>
              <a:pPr algn="ctr"/>
              <a:r>
                <a:rPr lang="en-US" sz="2800" dirty="0">
                  <a:latin typeface="Amazon Ember" panose="02000000000000000000" pitchFamily="2" charset="0"/>
                  <a:ea typeface="Amazon Ember" panose="02000000000000000000" pitchFamily="2" charset="0"/>
                  <a:cs typeface="Amazon Ember Light" panose="020B0403020204020204" pitchFamily="34" charset="0"/>
                </a:rPr>
                <a:t>AWS DeepRacer</a:t>
              </a:r>
            </a:p>
          </p:txBody>
        </p:sp>
        <p:grpSp>
          <p:nvGrpSpPr>
            <p:cNvPr id="22" name="Group 21"/>
            <p:cNvGrpSpPr/>
            <p:nvPr/>
          </p:nvGrpSpPr>
          <p:grpSpPr>
            <a:xfrm>
              <a:off x="7978567" y="2743607"/>
              <a:ext cx="3419485" cy="2162692"/>
              <a:chOff x="2561175" y="1852226"/>
              <a:chExt cx="6634869" cy="4196299"/>
            </a:xfrm>
          </p:grpSpPr>
          <p:sp>
            <p:nvSpPr>
              <p:cNvPr id="23" name="Arc 22">
                <a:extLst>
                  <a:ext uri="{FF2B5EF4-FFF2-40B4-BE49-F238E27FC236}">
                    <a16:creationId xmlns:a16="http://schemas.microsoft.com/office/drawing/2014/main" id="{D7D98013-7DB1-4C6D-8A40-67AEE10A1888}"/>
                  </a:ext>
                </a:extLst>
              </p:cNvPr>
              <p:cNvSpPr/>
              <p:nvPr/>
            </p:nvSpPr>
            <p:spPr>
              <a:xfrm rot="8597735">
                <a:off x="6491574" y="4768128"/>
                <a:ext cx="1086375" cy="1219576"/>
              </a:xfrm>
              <a:prstGeom prst="arc">
                <a:avLst>
                  <a:gd name="adj1" fmla="val 14779106"/>
                  <a:gd name="adj2" fmla="val 0"/>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IN" dirty="0"/>
              </a:p>
            </p:txBody>
          </p:sp>
          <p:pic>
            <p:nvPicPr>
              <p:cNvPr id="24" name="Picture 23" descr="A picture containing indoor, clothing, table, mouse&#10;&#10;Description automatically generated">
                <a:extLst>
                  <a:ext uri="{FF2B5EF4-FFF2-40B4-BE49-F238E27FC236}">
                    <a16:creationId xmlns:a16="http://schemas.microsoft.com/office/drawing/2014/main" id="{84550223-B3CF-422B-AB78-A22444335A20}"/>
                  </a:ext>
                </a:extLst>
              </p:cNvPr>
              <p:cNvPicPr>
                <a:picLocks noChangeAspect="1"/>
              </p:cNvPicPr>
              <p:nvPr/>
            </p:nvPicPr>
            <p:blipFill>
              <a:blip r:embed="rId4" cstate="hqprint">
                <a:alphaModFix amt="87000"/>
                <a:extLst>
                  <a:ext uri="{28A0092B-C50C-407E-A947-70E740481C1C}">
                    <a14:useLocalDpi xmlns:a14="http://schemas.microsoft.com/office/drawing/2010/main"/>
                  </a:ext>
                </a:extLst>
              </a:blip>
              <a:stretch>
                <a:fillRect/>
              </a:stretch>
            </p:blipFill>
            <p:spPr>
              <a:xfrm rot="20230616">
                <a:off x="5728135" y="5287507"/>
                <a:ext cx="890588" cy="761018"/>
              </a:xfrm>
              <a:prstGeom prst="rect">
                <a:avLst/>
              </a:prstGeom>
              <a:effectLst>
                <a:outerShdw blurRad="63500" sx="102000" sy="102000" algn="ctr" rotWithShape="0">
                  <a:prstClr val="black">
                    <a:alpha val="40000"/>
                  </a:prstClr>
                </a:outerShdw>
              </a:effectLst>
            </p:spPr>
          </p:pic>
          <p:sp>
            <p:nvSpPr>
              <p:cNvPr id="26" name="Rounded Rectangular Callout 25"/>
              <p:cNvSpPr/>
              <p:nvPr/>
            </p:nvSpPr>
            <p:spPr>
              <a:xfrm rot="20611942">
                <a:off x="7870408" y="4775516"/>
                <a:ext cx="542925" cy="495300"/>
              </a:xfrm>
              <a:prstGeom prst="wedgeRoundRect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pic>
            <p:nvPicPr>
              <p:cNvPr id="28" name="Picture 27">
                <a:extLst>
                  <a:ext uri="{FF2B5EF4-FFF2-40B4-BE49-F238E27FC236}">
                    <a16:creationId xmlns:a16="http://schemas.microsoft.com/office/drawing/2014/main" id="{798D87CE-3DE8-4C96-BB13-F15AC64E5A7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561175" y="1852226"/>
                <a:ext cx="6634869" cy="4140000"/>
              </a:xfrm>
              <a:prstGeom prst="rect">
                <a:avLst/>
              </a:prstGeom>
            </p:spPr>
          </p:pic>
          <p:pic>
            <p:nvPicPr>
              <p:cNvPr id="29" name="Picture 28" descr="A picture containing indoor, clothing, table, mouse&#10;&#10;Description automatically generated">
                <a:extLst>
                  <a:ext uri="{FF2B5EF4-FFF2-40B4-BE49-F238E27FC236}">
                    <a16:creationId xmlns:a16="http://schemas.microsoft.com/office/drawing/2014/main" id="{84550223-B3CF-422B-AB78-A22444335A20}"/>
                  </a:ext>
                </a:extLst>
              </p:cNvPr>
              <p:cNvPicPr>
                <a:picLocks noChangeAspect="1"/>
              </p:cNvPicPr>
              <p:nvPr/>
            </p:nvPicPr>
            <p:blipFill>
              <a:blip r:embed="rId4" cstate="hqprint">
                <a:alphaModFix amt="87000"/>
                <a:extLst>
                  <a:ext uri="{28A0092B-C50C-407E-A947-70E740481C1C}">
                    <a14:useLocalDpi xmlns:a14="http://schemas.microsoft.com/office/drawing/2010/main"/>
                  </a:ext>
                </a:extLst>
              </a:blip>
              <a:stretch>
                <a:fillRect/>
              </a:stretch>
            </p:blipFill>
            <p:spPr>
              <a:xfrm rot="20230616">
                <a:off x="5728135" y="5194879"/>
                <a:ext cx="890588" cy="761018"/>
              </a:xfrm>
              <a:prstGeom prst="rect">
                <a:avLst/>
              </a:prstGeom>
              <a:effectLst>
                <a:outerShdw blurRad="63500" sx="102000" sy="102000" algn="ctr" rotWithShape="0">
                  <a:prstClr val="black">
                    <a:alpha val="40000"/>
                  </a:prstClr>
                </a:outerShdw>
              </a:effectLst>
            </p:spPr>
          </p:pic>
          <p:grpSp>
            <p:nvGrpSpPr>
              <p:cNvPr id="30" name="Group 29"/>
              <p:cNvGrpSpPr/>
              <p:nvPr/>
            </p:nvGrpSpPr>
            <p:grpSpPr>
              <a:xfrm rot="20611942">
                <a:off x="7359247" y="4298752"/>
                <a:ext cx="1042431" cy="1635153"/>
                <a:chOff x="2649750" y="4306823"/>
                <a:chExt cx="1042431" cy="1635153"/>
              </a:xfrm>
            </p:grpSpPr>
            <p:pic>
              <p:nvPicPr>
                <p:cNvPr id="31" name="Picture 30" descr="A picture containing indoor, clothing, table, mouse&#10;&#10;Description automatically generated">
                  <a:extLst>
                    <a:ext uri="{FF2B5EF4-FFF2-40B4-BE49-F238E27FC236}">
                      <a16:creationId xmlns:a16="http://schemas.microsoft.com/office/drawing/2014/main" id="{84550223-B3CF-422B-AB78-A22444335A20}"/>
                    </a:ext>
                  </a:extLst>
                </p:cNvPr>
                <p:cNvPicPr>
                  <a:picLocks noChangeAspect="1"/>
                </p:cNvPicPr>
                <p:nvPr/>
              </p:nvPicPr>
              <p:blipFill>
                <a:blip r:embed="rId4" cstate="hqprint">
                  <a:alphaModFix amt="87000"/>
                  <a:extLst>
                    <a:ext uri="{28A0092B-C50C-407E-A947-70E740481C1C}">
                      <a14:useLocalDpi xmlns:a14="http://schemas.microsoft.com/office/drawing/2010/main"/>
                    </a:ext>
                  </a:extLst>
                </a:blip>
                <a:stretch>
                  <a:fillRect/>
                </a:stretch>
              </p:blipFill>
              <p:spPr>
                <a:xfrm rot="19880320">
                  <a:off x="2649750" y="5180958"/>
                  <a:ext cx="890588" cy="761018"/>
                </a:xfrm>
                <a:prstGeom prst="rect">
                  <a:avLst/>
                </a:prstGeom>
                <a:effectLst>
                  <a:outerShdw blurRad="63500" sx="102000" sy="102000" algn="ctr" rotWithShape="0">
                    <a:prstClr val="black">
                      <a:alpha val="40000"/>
                    </a:prstClr>
                  </a:outerShdw>
                </a:effectLst>
              </p:spPr>
            </p:pic>
            <p:sp>
              <p:nvSpPr>
                <p:cNvPr id="32" name="Rounded Rectangular Callout 31"/>
                <p:cNvSpPr/>
                <p:nvPr/>
              </p:nvSpPr>
              <p:spPr>
                <a:xfrm>
                  <a:off x="2729271" y="4306823"/>
                  <a:ext cx="962910" cy="878444"/>
                </a:xfrm>
                <a:prstGeom prst="wedgeRoundRect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+1</a:t>
                  </a:r>
                </a:p>
              </p:txBody>
            </p:sp>
          </p:grpSp>
        </p:grpSp>
      </p:grpSp>
      <p:sp>
        <p:nvSpPr>
          <p:cNvPr id="33" name="TextBox 32"/>
          <p:cNvSpPr txBox="1"/>
          <p:nvPr/>
        </p:nvSpPr>
        <p:spPr>
          <a:xfrm>
            <a:off x="622018" y="5318891"/>
            <a:ext cx="7753239" cy="954107"/>
          </a:xfrm>
          <a:prstGeom prst="rect">
            <a:avLst/>
          </a:prstGeom>
          <a:noFill/>
        </p:spPr>
        <p:txBody>
          <a:bodyPr wrap="square" rtlCol="0">
            <a:spAutoFit/>
          </a:bodyPr>
          <a:lstStyle/>
          <a:p>
            <a:r>
              <a:rPr lang="en-US" sz="2800" dirty="0">
                <a:ea typeface="Amazon Ember" panose="02000000000000000000" pitchFamily="2" charset="0"/>
                <a:cs typeface="Amazon Ember Light" panose="020B0403020204020204" pitchFamily="34" charset="0"/>
              </a:rPr>
              <a:t>Best when the desired outcome is known but the exact path to achieving it is not known.</a:t>
            </a:r>
          </a:p>
        </p:txBody>
      </p:sp>
    </p:spTree>
    <p:custDataLst>
      <p:tags r:id="rId1"/>
    </p:custDataLst>
    <p:extLst>
      <p:ext uri="{BB962C8B-B14F-4D97-AF65-F5344CB8AC3E}">
        <p14:creationId xmlns:p14="http://schemas.microsoft.com/office/powerpoint/2010/main" val="2666225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Self-driving vehicles</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68278" y="2045828"/>
            <a:ext cx="5855445" cy="3905594"/>
          </a:xfrm>
          <a:prstGeom prst="rect">
            <a:avLst/>
          </a:prstGeom>
        </p:spPr>
      </p:pic>
      <p:sp>
        <p:nvSpPr>
          <p:cNvPr id="2" name="Slide Number Placeholder 1"/>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91842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latin typeface="+mn-lt"/>
              </a:rPr>
              <a:t>Sections</a:t>
            </a:r>
          </a:p>
          <a:p>
            <a:pPr marL="457200" indent="-457200">
              <a:spcBef>
                <a:spcPts val="1800"/>
              </a:spcBef>
              <a:buFont typeface="+mj-lt"/>
              <a:buAutoNum type="arabicPeriod"/>
            </a:pPr>
            <a:r>
              <a:rPr lang="en-US" sz="2400" dirty="0">
                <a:latin typeface="+mn-lt"/>
              </a:rPr>
              <a:t>What is machine learning?</a:t>
            </a:r>
          </a:p>
          <a:p>
            <a:pPr marL="457200" indent="-457200">
              <a:spcBef>
                <a:spcPts val="1800"/>
              </a:spcBef>
              <a:buFont typeface="+mj-lt"/>
              <a:buAutoNum type="arabicPeriod"/>
            </a:pPr>
            <a:r>
              <a:rPr lang="en-US" sz="2400" dirty="0">
                <a:latin typeface="+mn-lt"/>
              </a:rPr>
              <a:t>Business problems solved with machine learning</a:t>
            </a:r>
          </a:p>
          <a:p>
            <a:pPr marL="457200" indent="-457200">
              <a:spcBef>
                <a:spcPts val="1800"/>
              </a:spcBef>
              <a:buFont typeface="+mj-lt"/>
              <a:buAutoNum type="arabicPeriod"/>
            </a:pPr>
            <a:r>
              <a:rPr lang="en-US" sz="2400" dirty="0">
                <a:latin typeface="+mn-lt"/>
              </a:rPr>
              <a:t>Machine learning process</a:t>
            </a:r>
          </a:p>
          <a:p>
            <a:pPr marL="457200" indent="-457200">
              <a:spcBef>
                <a:spcPts val="1800"/>
              </a:spcBef>
              <a:buFont typeface="+mj-lt"/>
              <a:buAutoNum type="arabicPeriod"/>
            </a:pPr>
            <a:r>
              <a:rPr lang="en-US" sz="2400" dirty="0">
                <a:latin typeface="+mn-lt"/>
              </a:rPr>
              <a:t>Machine learning tools overview</a:t>
            </a:r>
          </a:p>
          <a:p>
            <a:pPr marL="457200" indent="-457200">
              <a:spcBef>
                <a:spcPts val="1800"/>
              </a:spcBef>
              <a:buFont typeface="+mj-lt"/>
              <a:buAutoNum type="arabicPeriod"/>
            </a:pPr>
            <a:r>
              <a:rPr lang="en-US" sz="2400" dirty="0">
                <a:latin typeface="+mn-lt"/>
              </a:rPr>
              <a:t>Machine learning challenges</a:t>
            </a:r>
          </a:p>
          <a:p>
            <a:pPr marL="0" indent="0">
              <a:spcBef>
                <a:spcPts val="1800"/>
              </a:spcBef>
              <a:buNone/>
            </a:pPr>
            <a:endParaRPr lang="en-US" sz="2400" dirty="0">
              <a:latin typeface="+mn-lt"/>
            </a:endParaRPr>
          </a:p>
          <a:p>
            <a:pPr marL="457200" indent="-457200">
              <a:spcBef>
                <a:spcPts val="1800"/>
              </a:spcBef>
              <a:buFont typeface="+mj-lt"/>
              <a:buAutoNum type="arabicPeriod"/>
            </a:pPr>
            <a:endParaRPr lang="en-US" sz="2400" dirty="0">
              <a:latin typeface="+mn-lt"/>
            </a:endParaRPr>
          </a:p>
          <a:p>
            <a:pPr marL="239713" indent="-239713">
              <a:spcBef>
                <a:spcPts val="1800"/>
              </a:spcBef>
            </a:pPr>
            <a:endParaRPr lang="en-US" sz="2400" dirty="0">
              <a:latin typeface="+mn-lt"/>
            </a:endParaRPr>
          </a:p>
          <a:p>
            <a:endParaRPr lang="en-US" dirty="0">
              <a:latin typeface="+mn-lt"/>
            </a:endParaRPr>
          </a:p>
        </p:txBody>
      </p:sp>
      <p:sp>
        <p:nvSpPr>
          <p:cNvPr id="10" name="Content Placeholder 9">
            <a:extLst>
              <a:ext uri="{FF2B5EF4-FFF2-40B4-BE49-F238E27FC236}">
                <a16:creationId xmlns:a16="http://schemas.microsoft.com/office/drawing/2014/main" id="{36F1045E-4658-4B49-AFDF-9F7C25EE7916}"/>
              </a:ext>
            </a:extLst>
          </p:cNvPr>
          <p:cNvSpPr>
            <a:spLocks noGrp="1"/>
          </p:cNvSpPr>
          <p:nvPr>
            <p:ph idx="13"/>
          </p:nvPr>
        </p:nvSpPr>
        <p:spPr>
          <a:xfrm>
            <a:off x="5868223" y="1524228"/>
            <a:ext cx="5504688" cy="4648788"/>
          </a:xfrm>
        </p:spPr>
        <p:txBody>
          <a:bodyPr/>
          <a:lstStyle/>
          <a:p>
            <a:pPr marL="0" indent="0">
              <a:buNone/>
            </a:pPr>
            <a:r>
              <a:rPr lang="en-US" b="1" dirty="0"/>
              <a:t>Demonstration</a:t>
            </a:r>
          </a:p>
          <a:p>
            <a:pPr marL="457200" lvl="1" indent="0">
              <a:buNone/>
            </a:pPr>
            <a:r>
              <a:rPr lang="en-US" dirty="0">
                <a:latin typeface="+mn-lt"/>
              </a:rPr>
              <a:t>Introducing Amazon </a:t>
            </a:r>
            <a:r>
              <a:rPr lang="en-US">
                <a:latin typeface="+mn-lt"/>
              </a:rPr>
              <a:t>SageMaker</a:t>
            </a:r>
            <a:endParaRPr lang="en-US" dirty="0">
              <a:latin typeface="+mn-lt"/>
            </a:endParaRPr>
          </a:p>
          <a:p>
            <a:pPr marL="0" indent="0">
              <a:buNone/>
            </a:pPr>
            <a:endParaRPr lang="en-US" dirty="0"/>
          </a:p>
        </p:txBody>
      </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738482" y="5108370"/>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Lst>
            </p:cNvPr>
            <p:cNvPicPr>
              <a:picLocks noChangeAspect="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4306-7DFD-4353-A405-A4930F684251}"/>
              </a:ext>
            </a:extLst>
          </p:cNvPr>
          <p:cNvSpPr>
            <a:spLocks noGrp="1"/>
          </p:cNvSpPr>
          <p:nvPr>
            <p:ph type="title"/>
          </p:nvPr>
        </p:nvSpPr>
        <p:spPr/>
        <p:txBody>
          <a:bodyPr/>
          <a:lstStyle/>
          <a:p>
            <a:r>
              <a:rPr lang="en-US" dirty="0"/>
              <a:t>When to use machine learning?</a:t>
            </a:r>
          </a:p>
        </p:txBody>
      </p:sp>
      <p:sp>
        <p:nvSpPr>
          <p:cNvPr id="3" name="Content Placeholder 2">
            <a:extLst>
              <a:ext uri="{FF2B5EF4-FFF2-40B4-BE49-F238E27FC236}">
                <a16:creationId xmlns:a16="http://schemas.microsoft.com/office/drawing/2014/main" id="{3FA8D730-5D0F-42A3-BD47-B6115B8802D4}"/>
              </a:ext>
            </a:extLst>
          </p:cNvPr>
          <p:cNvSpPr>
            <a:spLocks noGrp="1"/>
          </p:cNvSpPr>
          <p:nvPr>
            <p:ph idx="1"/>
          </p:nvPr>
        </p:nvSpPr>
        <p:spPr>
          <a:xfrm>
            <a:off x="5920215" y="2303381"/>
            <a:ext cx="5852686" cy="2268619"/>
          </a:xfrm>
        </p:spPr>
        <p:txBody>
          <a:bodyPr/>
          <a:lstStyle/>
          <a:p>
            <a:pPr>
              <a:buFont typeface="Wingdings" panose="05000000000000000000" pitchFamily="2" charset="2"/>
              <a:buChar char="ü"/>
            </a:pPr>
            <a:r>
              <a:rPr lang="en-US" sz="2000" dirty="0"/>
              <a:t>Large datasets, large number of variables</a:t>
            </a:r>
          </a:p>
          <a:p>
            <a:pPr>
              <a:buFont typeface="Wingdings" panose="05000000000000000000" pitchFamily="2" charset="2"/>
              <a:buChar char="ü"/>
            </a:pPr>
            <a:r>
              <a:rPr lang="en-US" sz="2000" dirty="0"/>
              <a:t>Lack of clear procedures to obtain the solution</a:t>
            </a:r>
          </a:p>
          <a:p>
            <a:pPr>
              <a:buFont typeface="Wingdings" panose="05000000000000000000" pitchFamily="2" charset="2"/>
              <a:buChar char="ü"/>
            </a:pPr>
            <a:r>
              <a:rPr lang="en-US" sz="2000" dirty="0"/>
              <a:t>Existing machine learning expertise</a:t>
            </a:r>
          </a:p>
          <a:p>
            <a:pPr>
              <a:buFont typeface="Wingdings" panose="05000000000000000000" pitchFamily="2" charset="2"/>
              <a:buChar char="ü"/>
            </a:pPr>
            <a:r>
              <a:rPr lang="en-US" sz="2000" dirty="0"/>
              <a:t>Infrastructure already in place to support ML</a:t>
            </a:r>
          </a:p>
          <a:p>
            <a:pPr>
              <a:buFont typeface="Wingdings" panose="05000000000000000000" pitchFamily="2" charset="2"/>
              <a:buChar char="ü"/>
            </a:pPr>
            <a:r>
              <a:rPr lang="en-US" sz="2000" dirty="0"/>
              <a:t>Management support for ML</a:t>
            </a:r>
          </a:p>
        </p:txBody>
      </p:sp>
      <p:sp>
        <p:nvSpPr>
          <p:cNvPr id="5" name="Footer Placeholder 4">
            <a:extLst>
              <a:ext uri="{FF2B5EF4-FFF2-40B4-BE49-F238E27FC236}">
                <a16:creationId xmlns:a16="http://schemas.microsoft.com/office/drawing/2014/main" id="{A1048EF5-C43F-4E92-BAE6-F97508D08166}"/>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D8BE59A5-8C45-40D4-8419-9DD68950F4C9}"/>
              </a:ext>
            </a:extLst>
          </p:cNvPr>
          <p:cNvSpPr>
            <a:spLocks noGrp="1"/>
          </p:cNvSpPr>
          <p:nvPr>
            <p:ph type="sldNum" sz="quarter" idx="12"/>
          </p:nvPr>
        </p:nvSpPr>
        <p:spPr/>
        <p:txBody>
          <a:bodyPr/>
          <a:lstStyle/>
          <a:p>
            <a:fld id="{B6A95138-A96E-2F42-A959-2EFD44FE4AB7}" type="slidenum">
              <a:rPr lang="en-US" smtClean="0"/>
              <a:t>20</a:t>
            </a:fld>
            <a:endParaRPr lang="en-US" dirty="0"/>
          </a:p>
        </p:txBody>
      </p:sp>
      <p:sp>
        <p:nvSpPr>
          <p:cNvPr id="8" name="TextBox 7">
            <a:extLst>
              <a:ext uri="{FF2B5EF4-FFF2-40B4-BE49-F238E27FC236}">
                <a16:creationId xmlns:a16="http://schemas.microsoft.com/office/drawing/2014/main" id="{D76FB5CC-0397-46C2-BD41-4C914B22EC73}"/>
              </a:ext>
            </a:extLst>
          </p:cNvPr>
          <p:cNvSpPr txBox="1"/>
          <p:nvPr/>
        </p:nvSpPr>
        <p:spPr>
          <a:xfrm>
            <a:off x="5920214" y="1584895"/>
            <a:ext cx="610776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Use machine learning when you have:</a:t>
            </a:r>
          </a:p>
        </p:txBody>
      </p:sp>
      <p:grpSp>
        <p:nvGrpSpPr>
          <p:cNvPr id="14" name="Group 13"/>
          <p:cNvGrpSpPr/>
          <p:nvPr/>
        </p:nvGrpSpPr>
        <p:grpSpPr>
          <a:xfrm>
            <a:off x="419100" y="1859514"/>
            <a:ext cx="4962525" cy="3876675"/>
            <a:chOff x="6924675" y="1724025"/>
            <a:chExt cx="4962525" cy="3876675"/>
          </a:xfrm>
        </p:grpSpPr>
        <p:sp>
          <p:nvSpPr>
            <p:cNvPr id="15" name="TextBox 14">
              <a:extLst>
                <a:ext uri="{FF2B5EF4-FFF2-40B4-BE49-F238E27FC236}">
                  <a16:creationId xmlns:a16="http://schemas.microsoft.com/office/drawing/2014/main" id="{85178345-792C-4CDA-ACB3-D6C357340D70}"/>
                </a:ext>
              </a:extLst>
            </p:cNvPr>
            <p:cNvSpPr txBox="1"/>
            <p:nvPr/>
          </p:nvSpPr>
          <p:spPr>
            <a:xfrm>
              <a:off x="6924675" y="1724025"/>
              <a:ext cx="3839513"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Classical programming approach</a:t>
              </a:r>
            </a:p>
          </p:txBody>
        </p:sp>
        <p:sp>
          <p:nvSpPr>
            <p:cNvPr id="16" name="Rectangle 15">
              <a:extLst>
                <a:ext uri="{FF2B5EF4-FFF2-40B4-BE49-F238E27FC236}">
                  <a16:creationId xmlns:a16="http://schemas.microsoft.com/office/drawing/2014/main" id="{3ACDA712-A2D7-47F2-866A-BFBBFD76D13E}"/>
                </a:ext>
              </a:extLst>
            </p:cNvPr>
            <p:cNvSpPr/>
            <p:nvPr/>
          </p:nvSpPr>
          <p:spPr>
            <a:xfrm>
              <a:off x="9991725" y="2543175"/>
              <a:ext cx="1895475"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Task</a:t>
              </a:r>
            </a:p>
          </p:txBody>
        </p:sp>
        <p:sp>
          <p:nvSpPr>
            <p:cNvPr id="17" name="TextBox 16">
              <a:extLst>
                <a:ext uri="{FF2B5EF4-FFF2-40B4-BE49-F238E27FC236}">
                  <a16:creationId xmlns:a16="http://schemas.microsoft.com/office/drawing/2014/main" id="{E82F3C8D-0AA0-4266-8A5B-A70C93CD476F}"/>
                </a:ext>
              </a:extLst>
            </p:cNvPr>
            <p:cNvSpPr txBox="1"/>
            <p:nvPr/>
          </p:nvSpPr>
          <p:spPr>
            <a:xfrm>
              <a:off x="7448550" y="2672366"/>
              <a:ext cx="133241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logic</a:t>
              </a:r>
            </a:p>
          </p:txBody>
        </p:sp>
        <p:sp>
          <p:nvSpPr>
            <p:cNvPr id="18" name="TextBox 17">
              <a:extLst>
                <a:ext uri="{FF2B5EF4-FFF2-40B4-BE49-F238E27FC236}">
                  <a16:creationId xmlns:a16="http://schemas.microsoft.com/office/drawing/2014/main" id="{4292F42F-9ADD-4B11-B667-5EACB319D82D}"/>
                </a:ext>
              </a:extLst>
            </p:cNvPr>
            <p:cNvSpPr txBox="1"/>
            <p:nvPr/>
          </p:nvSpPr>
          <p:spPr>
            <a:xfrm>
              <a:off x="7448550" y="3023771"/>
              <a:ext cx="118494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Procedures</a:t>
              </a:r>
            </a:p>
          </p:txBody>
        </p:sp>
        <p:cxnSp>
          <p:nvCxnSpPr>
            <p:cNvPr id="19" name="Straight Arrow Connector 18">
              <a:extLst>
                <a:ext uri="{FF2B5EF4-FFF2-40B4-BE49-F238E27FC236}">
                  <a16:creationId xmlns:a16="http://schemas.microsoft.com/office/drawing/2014/main" id="{CC96D84D-080E-454F-8700-1C4D636BEF54}"/>
                </a:ext>
              </a:extLst>
            </p:cNvPr>
            <p:cNvCxnSpPr>
              <a:cxnSpLocks/>
            </p:cNvCxnSpPr>
            <p:nvPr/>
          </p:nvCxnSpPr>
          <p:spPr>
            <a:xfrm>
              <a:off x="8892818" y="2841643"/>
              <a:ext cx="1008229"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626A58B-1E43-4D61-A12E-2BB6EFAA8E5A}"/>
                </a:ext>
              </a:extLst>
            </p:cNvPr>
            <p:cNvCxnSpPr>
              <a:cxnSpLocks/>
            </p:cNvCxnSpPr>
            <p:nvPr/>
          </p:nvCxnSpPr>
          <p:spPr>
            <a:xfrm>
              <a:off x="8892818" y="3251218"/>
              <a:ext cx="1008229"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2A2024B-CABC-4621-9B1B-2358EC8BFFF4}"/>
                </a:ext>
              </a:extLst>
            </p:cNvPr>
            <p:cNvSpPr txBox="1"/>
            <p:nvPr/>
          </p:nvSpPr>
          <p:spPr>
            <a:xfrm>
              <a:off x="6924675" y="4132816"/>
              <a:ext cx="3214341"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approach</a:t>
              </a:r>
            </a:p>
          </p:txBody>
        </p:sp>
        <p:sp>
          <p:nvSpPr>
            <p:cNvPr id="22" name="Rectangle 21">
              <a:extLst>
                <a:ext uri="{FF2B5EF4-FFF2-40B4-BE49-F238E27FC236}">
                  <a16:creationId xmlns:a16="http://schemas.microsoft.com/office/drawing/2014/main" id="{D2C1D1CF-0D9F-45F0-8280-AB66C8658463}"/>
                </a:ext>
              </a:extLst>
            </p:cNvPr>
            <p:cNvSpPr/>
            <p:nvPr/>
          </p:nvSpPr>
          <p:spPr>
            <a:xfrm>
              <a:off x="9972675" y="4705350"/>
              <a:ext cx="1895475"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Task</a:t>
              </a:r>
            </a:p>
          </p:txBody>
        </p:sp>
        <p:sp>
          <p:nvSpPr>
            <p:cNvPr id="23" name="Rectangle 22">
              <a:extLst>
                <a:ext uri="{FF2B5EF4-FFF2-40B4-BE49-F238E27FC236}">
                  <a16:creationId xmlns:a16="http://schemas.microsoft.com/office/drawing/2014/main" id="{F845266C-8591-4EE6-A916-02BE43DEC3E3}"/>
                </a:ext>
              </a:extLst>
            </p:cNvPr>
            <p:cNvSpPr/>
            <p:nvPr/>
          </p:nvSpPr>
          <p:spPr>
            <a:xfrm>
              <a:off x="8515350" y="4714875"/>
              <a:ext cx="1091843" cy="8858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a:t>
              </a:r>
            </a:p>
          </p:txBody>
        </p:sp>
        <p:sp>
          <p:nvSpPr>
            <p:cNvPr id="24" name="Rectangle 23">
              <a:extLst>
                <a:ext uri="{FF2B5EF4-FFF2-40B4-BE49-F238E27FC236}">
                  <a16:creationId xmlns:a16="http://schemas.microsoft.com/office/drawing/2014/main" id="{36C2CAC7-D2EE-48C5-B152-791E78059A33}"/>
                </a:ext>
              </a:extLst>
            </p:cNvPr>
            <p:cNvSpPr/>
            <p:nvPr/>
          </p:nvSpPr>
          <p:spPr>
            <a:xfrm>
              <a:off x="7115175" y="4714875"/>
              <a:ext cx="1091843" cy="8858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a:t>
              </a:r>
            </a:p>
          </p:txBody>
        </p:sp>
        <p:cxnSp>
          <p:nvCxnSpPr>
            <p:cNvPr id="25" name="Straight Arrow Connector 24">
              <a:extLst>
                <a:ext uri="{FF2B5EF4-FFF2-40B4-BE49-F238E27FC236}">
                  <a16:creationId xmlns:a16="http://schemas.microsoft.com/office/drawing/2014/main" id="{0D128F6F-AD74-4480-BABB-E369263DF7AE}"/>
                </a:ext>
              </a:extLst>
            </p:cNvPr>
            <p:cNvCxnSpPr>
              <a:cxnSpLocks/>
              <a:stCxn id="24" idx="3"/>
              <a:endCxn id="23" idx="1"/>
            </p:cNvCxnSpPr>
            <p:nvPr/>
          </p:nvCxnSpPr>
          <p:spPr>
            <a:xfrm>
              <a:off x="8207018" y="5157788"/>
              <a:ext cx="308332"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21FFF8-1CBD-402A-9744-C789E0CE6540}"/>
                </a:ext>
              </a:extLst>
            </p:cNvPr>
            <p:cNvCxnSpPr>
              <a:cxnSpLocks/>
            </p:cNvCxnSpPr>
            <p:nvPr/>
          </p:nvCxnSpPr>
          <p:spPr>
            <a:xfrm>
              <a:off x="9635768" y="5176838"/>
              <a:ext cx="289282"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781333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Machine learning applications affect everyday life</a:t>
            </a:r>
          </a:p>
          <a:p>
            <a:r>
              <a:rPr lang="en-US" dirty="0">
                <a:latin typeface="+mn-lt"/>
              </a:rPr>
              <a:t>Machine learning can be grouped into –  </a:t>
            </a:r>
          </a:p>
          <a:p>
            <a:pPr lvl="1"/>
            <a:r>
              <a:rPr lang="en-US" dirty="0">
                <a:latin typeface="+mn-lt"/>
              </a:rPr>
              <a:t>Supervised learning</a:t>
            </a:r>
          </a:p>
          <a:p>
            <a:pPr lvl="1"/>
            <a:r>
              <a:rPr lang="en-US" dirty="0">
                <a:latin typeface="+mn-lt"/>
              </a:rPr>
              <a:t>Unsupervised learning</a:t>
            </a:r>
          </a:p>
          <a:p>
            <a:pPr lvl="1"/>
            <a:r>
              <a:rPr lang="en-US" dirty="0">
                <a:latin typeface="+mn-lt"/>
              </a:rPr>
              <a:t>Reinforcement learning</a:t>
            </a:r>
          </a:p>
          <a:p>
            <a:r>
              <a:rPr lang="en-US" dirty="0">
                <a:latin typeface="+mn-lt"/>
              </a:rPr>
              <a:t>Most problems are supervised learning</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21</a:t>
            </a:fld>
            <a:endParaRPr lang="en-US" dirty="0"/>
          </a:p>
        </p:txBody>
      </p:sp>
    </p:spTree>
    <p:custDataLst>
      <p:tags r:id="rId1"/>
    </p:custDataLst>
    <p:extLst>
      <p:ext uri="{BB962C8B-B14F-4D97-AF65-F5344CB8AC3E}">
        <p14:creationId xmlns:p14="http://schemas.microsoft.com/office/powerpoint/2010/main" val="3176923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2: Introduction to Machine Learning</a:t>
            </a:r>
          </a:p>
        </p:txBody>
      </p:sp>
      <p:sp>
        <p:nvSpPr>
          <p:cNvPr id="2" name="Title 1"/>
          <p:cNvSpPr>
            <a:spLocks noGrp="1"/>
          </p:cNvSpPr>
          <p:nvPr>
            <p:ph type="title"/>
          </p:nvPr>
        </p:nvSpPr>
        <p:spPr>
          <a:xfrm>
            <a:off x="419100" y="3341028"/>
            <a:ext cx="11353800" cy="474119"/>
          </a:xfrm>
        </p:spPr>
        <p:txBody>
          <a:bodyPr>
            <a:noAutofit/>
          </a:bodyPr>
          <a:lstStyle/>
          <a:p>
            <a:r>
              <a:rPr lang="en-US" sz="4000" dirty="0">
                <a:latin typeface="+mj-lt"/>
              </a:rPr>
              <a:t>Section 3: Machine learning process </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06433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ML pipeline: Business problem</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t>23</a:t>
            </a:fld>
            <a:endParaRPr lang="en-US" dirty="0"/>
          </a:p>
        </p:txBody>
      </p:sp>
      <p:sp>
        <p:nvSpPr>
          <p:cNvPr id="112" name="Rectangle 111"/>
          <p:cNvSpPr/>
          <p:nvPr/>
        </p:nvSpPr>
        <p:spPr>
          <a:xfrm>
            <a:off x="481553" y="2560431"/>
            <a:ext cx="1498788" cy="9309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Problem formulation</a:t>
            </a:r>
          </a:p>
        </p:txBody>
      </p:sp>
      <p:sp>
        <p:nvSpPr>
          <p:cNvPr id="114" name="TextBox 113"/>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problem</a:t>
            </a:r>
          </a:p>
        </p:txBody>
      </p:sp>
      <p:cxnSp>
        <p:nvCxnSpPr>
          <p:cNvPr id="119" name="Straight Arrow Connector 118"/>
          <p:cNvCxnSpPr>
            <a:stCxn id="114" idx="2"/>
            <a:endCxn id="112"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92766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ML pipeline: Data preparation</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t>24</a:t>
            </a:fld>
            <a:endParaRPr lang="en-US" dirty="0"/>
          </a:p>
        </p:txBody>
      </p:sp>
      <p:sp>
        <p:nvSpPr>
          <p:cNvPr id="3" name="Rectangle 2"/>
          <p:cNvSpPr/>
          <p:nvPr/>
        </p:nvSpPr>
        <p:spPr>
          <a:xfrm>
            <a:off x="481553" y="3973421"/>
            <a:ext cx="1498788" cy="9309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Collect and label data</a:t>
            </a:r>
          </a:p>
        </p:txBody>
      </p:sp>
      <p:sp>
        <p:nvSpPr>
          <p:cNvPr id="22" name="Rectangle 21"/>
          <p:cNvSpPr/>
          <p:nvPr/>
        </p:nvSpPr>
        <p:spPr>
          <a:xfrm>
            <a:off x="2455414" y="3973421"/>
            <a:ext cx="1498788" cy="9309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Evaluate data</a:t>
            </a:r>
          </a:p>
        </p:txBody>
      </p:sp>
      <p:cxnSp>
        <p:nvCxnSpPr>
          <p:cNvPr id="11" name="Straight Arrow Connector 10"/>
          <p:cNvCxnSpPr>
            <a:stCxn id="3" idx="3"/>
            <a:endCxn id="22"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481553" y="2560431"/>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Problem formulation</a:t>
            </a:r>
          </a:p>
        </p:txBody>
      </p:sp>
      <p:sp>
        <p:nvSpPr>
          <p:cNvPr id="114" name="TextBox 113"/>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problem</a:t>
            </a:r>
          </a:p>
        </p:txBody>
      </p:sp>
      <p:cxnSp>
        <p:nvCxnSpPr>
          <p:cNvPr id="115" name="Straight Arrow Connector 114"/>
          <p:cNvCxnSpPr>
            <a:stCxn id="112" idx="2"/>
            <a:endCxn id="3"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14" idx="2"/>
            <a:endCxn id="112"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91070" y="1374947"/>
            <a:ext cx="4480714"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handling and cleaning</a:t>
            </a:r>
          </a:p>
        </p:txBody>
      </p:sp>
      <p:sp>
        <p:nvSpPr>
          <p:cNvPr id="9" name="Can 8"/>
          <p:cNvSpPr/>
          <p:nvPr/>
        </p:nvSpPr>
        <p:spPr>
          <a:xfrm>
            <a:off x="5298254" y="2013957"/>
            <a:ext cx="914400" cy="48768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u="sng" dirty="0"/>
              <a:t>data</a:t>
            </a:r>
          </a:p>
        </p:txBody>
      </p:sp>
      <p:sp>
        <p:nvSpPr>
          <p:cNvPr id="37" name="Can 36"/>
          <p:cNvSpPr/>
          <p:nvPr/>
        </p:nvSpPr>
        <p:spPr>
          <a:xfrm>
            <a:off x="5298254" y="2635273"/>
            <a:ext cx="914400" cy="487680"/>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i="1" dirty="0"/>
              <a:t>data</a:t>
            </a:r>
          </a:p>
        </p:txBody>
      </p:sp>
      <p:sp>
        <p:nvSpPr>
          <p:cNvPr id="38" name="Can 37"/>
          <p:cNvSpPr/>
          <p:nvPr/>
        </p:nvSpPr>
        <p:spPr>
          <a:xfrm>
            <a:off x="5298254" y="3256589"/>
            <a:ext cx="914400" cy="48768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spc="300" dirty="0"/>
              <a:t>data</a:t>
            </a:r>
          </a:p>
        </p:txBody>
      </p:sp>
      <p:sp>
        <p:nvSpPr>
          <p:cNvPr id="39" name="Can 38"/>
          <p:cNvSpPr/>
          <p:nvPr/>
        </p:nvSpPr>
        <p:spPr>
          <a:xfrm>
            <a:off x="6693598" y="2599829"/>
            <a:ext cx="914400" cy="4876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0" name="Right Brace 9"/>
          <p:cNvSpPr/>
          <p:nvPr/>
        </p:nvSpPr>
        <p:spPr>
          <a:xfrm>
            <a:off x="6383532" y="2013957"/>
            <a:ext cx="139188" cy="17303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12" name="Table 11"/>
          <p:cNvGraphicFramePr>
            <a:graphicFrameLocks noGrp="1"/>
          </p:cNvGraphicFramePr>
          <p:nvPr>
            <p:extLst/>
          </p:nvPr>
        </p:nvGraphicFramePr>
        <p:xfrm>
          <a:off x="5329750" y="4167950"/>
          <a:ext cx="6315191" cy="1854200"/>
        </p:xfrm>
        <a:graphic>
          <a:graphicData uri="http://schemas.openxmlformats.org/drawingml/2006/table">
            <a:tbl>
              <a:tblPr firstRow="1" bandRow="1">
                <a:tableStyleId>{5C22544A-7EE6-4342-B048-85BDC9FD1C3A}</a:tableStyleId>
              </a:tblPr>
              <a:tblGrid>
                <a:gridCol w="2460053">
                  <a:extLst>
                    <a:ext uri="{9D8B030D-6E8A-4147-A177-3AD203B41FA5}">
                      <a16:colId xmlns:a16="http://schemas.microsoft.com/office/drawing/2014/main" val="3569448253"/>
                    </a:ext>
                  </a:extLst>
                </a:gridCol>
                <a:gridCol w="1404547">
                  <a:extLst>
                    <a:ext uri="{9D8B030D-6E8A-4147-A177-3AD203B41FA5}">
                      <a16:colId xmlns:a16="http://schemas.microsoft.com/office/drawing/2014/main" val="3245032780"/>
                    </a:ext>
                  </a:extLst>
                </a:gridCol>
                <a:gridCol w="1036320">
                  <a:extLst>
                    <a:ext uri="{9D8B030D-6E8A-4147-A177-3AD203B41FA5}">
                      <a16:colId xmlns:a16="http://schemas.microsoft.com/office/drawing/2014/main" val="2435913514"/>
                    </a:ext>
                  </a:extLst>
                </a:gridCol>
                <a:gridCol w="1414271">
                  <a:extLst>
                    <a:ext uri="{9D8B030D-6E8A-4147-A177-3AD203B41FA5}">
                      <a16:colId xmlns:a16="http://schemas.microsoft.com/office/drawing/2014/main" val="773599827"/>
                    </a:ext>
                  </a:extLst>
                </a:gridCol>
              </a:tblGrid>
              <a:tr h="370840">
                <a:tc>
                  <a:txBody>
                    <a:bodyPr/>
                    <a:lstStyle/>
                    <a:p>
                      <a:r>
                        <a:rPr lang="en-US" dirty="0"/>
                        <a:t>Name</a:t>
                      </a:r>
                    </a:p>
                  </a:txBody>
                  <a:tcPr/>
                </a:tc>
                <a:tc>
                  <a:txBody>
                    <a:bodyPr/>
                    <a:lstStyle/>
                    <a:p>
                      <a:r>
                        <a:rPr lang="en-US" dirty="0"/>
                        <a:t>Country</a:t>
                      </a:r>
                    </a:p>
                  </a:txBody>
                  <a:tcPr/>
                </a:tc>
                <a:tc>
                  <a:txBody>
                    <a:bodyPr/>
                    <a:lstStyle/>
                    <a:p>
                      <a:r>
                        <a:rPr lang="en-US" dirty="0"/>
                        <a:t>Sex</a:t>
                      </a:r>
                    </a:p>
                  </a:txBody>
                  <a:tcPr/>
                </a:tc>
                <a:tc>
                  <a:txBody>
                    <a:bodyPr/>
                    <a:lstStyle/>
                    <a:p>
                      <a:r>
                        <a:rPr lang="en-US" dirty="0"/>
                        <a:t>dob</a:t>
                      </a:r>
                    </a:p>
                  </a:txBody>
                  <a:tcPr/>
                </a:tc>
                <a:extLst>
                  <a:ext uri="{0D108BD9-81ED-4DB2-BD59-A6C34878D82A}">
                    <a16:rowId xmlns:a16="http://schemas.microsoft.com/office/drawing/2014/main" val="3359624360"/>
                  </a:ext>
                </a:extLst>
              </a:tr>
              <a:tr h="370840">
                <a:tc>
                  <a:txBody>
                    <a:bodyPr/>
                    <a:lstStyle/>
                    <a:p>
                      <a:r>
                        <a:rPr lang="en-US" dirty="0"/>
                        <a:t>Richard Roe</a:t>
                      </a:r>
                    </a:p>
                  </a:txBody>
                  <a:tcPr/>
                </a:tc>
                <a:tc>
                  <a:txBody>
                    <a:bodyPr/>
                    <a:lstStyle/>
                    <a:p>
                      <a:r>
                        <a:rPr lang="en-US" dirty="0"/>
                        <a:t>UK</a:t>
                      </a:r>
                    </a:p>
                  </a:txBody>
                  <a:tcPr/>
                </a:tc>
                <a:tc>
                  <a:txBody>
                    <a:bodyPr/>
                    <a:lstStyle/>
                    <a:p>
                      <a:r>
                        <a:rPr lang="en-US" dirty="0"/>
                        <a:t>Male</a:t>
                      </a:r>
                    </a:p>
                  </a:txBody>
                  <a:tcPr/>
                </a:tc>
                <a:tc>
                  <a:txBody>
                    <a:bodyPr/>
                    <a:lstStyle/>
                    <a:p>
                      <a:r>
                        <a:rPr lang="en-US" dirty="0"/>
                        <a:t>18/2/1972</a:t>
                      </a:r>
                    </a:p>
                  </a:txBody>
                  <a:tcPr/>
                </a:tc>
                <a:extLst>
                  <a:ext uri="{0D108BD9-81ED-4DB2-BD59-A6C34878D82A}">
                    <a16:rowId xmlns:a16="http://schemas.microsoft.com/office/drawing/2014/main" val="4123502307"/>
                  </a:ext>
                </a:extLst>
              </a:tr>
              <a:tr h="370840">
                <a:tc>
                  <a:txBody>
                    <a:bodyPr/>
                    <a:lstStyle/>
                    <a:p>
                      <a:r>
                        <a:rPr lang="en-US" dirty="0"/>
                        <a:t>Paulo Santos</a:t>
                      </a:r>
                    </a:p>
                  </a:txBody>
                  <a:tcPr/>
                </a:tc>
                <a:tc>
                  <a:txBody>
                    <a:bodyPr/>
                    <a:lstStyle/>
                    <a:p>
                      <a:r>
                        <a:rPr lang="en-US" dirty="0"/>
                        <a:t>Male</a:t>
                      </a:r>
                    </a:p>
                  </a:txBody>
                  <a:tcPr/>
                </a:tc>
                <a:tc>
                  <a:txBody>
                    <a:bodyPr/>
                    <a:lstStyle/>
                    <a:p>
                      <a:endParaRPr lang="en-US" dirty="0"/>
                    </a:p>
                  </a:txBody>
                  <a:tcPr/>
                </a:tc>
                <a:tc>
                  <a:txBody>
                    <a:bodyPr/>
                    <a:lstStyle/>
                    <a:p>
                      <a:r>
                        <a:rPr lang="en-US" dirty="0"/>
                        <a:t>11/2/1969</a:t>
                      </a:r>
                    </a:p>
                  </a:txBody>
                  <a:tcPr/>
                </a:tc>
                <a:extLst>
                  <a:ext uri="{0D108BD9-81ED-4DB2-BD59-A6C34878D82A}">
                    <a16:rowId xmlns:a16="http://schemas.microsoft.com/office/drawing/2014/main" val="2116897354"/>
                  </a:ext>
                </a:extLst>
              </a:tr>
              <a:tr h="370840">
                <a:tc>
                  <a:txBody>
                    <a:bodyPr/>
                    <a:lstStyle/>
                    <a:p>
                      <a:r>
                        <a:rPr lang="en-US" dirty="0"/>
                        <a:t>Mrs. Mary Major</a:t>
                      </a:r>
                    </a:p>
                  </a:txBody>
                  <a:tcPr/>
                </a:tc>
                <a:tc>
                  <a:txBody>
                    <a:bodyPr/>
                    <a:lstStyle/>
                    <a:p>
                      <a:r>
                        <a:rPr lang="en-US" dirty="0"/>
                        <a:t>Denver</a:t>
                      </a:r>
                    </a:p>
                  </a:txBody>
                  <a:tcPr/>
                </a:tc>
                <a:tc>
                  <a:txBody>
                    <a:bodyPr/>
                    <a:lstStyle/>
                    <a:p>
                      <a:r>
                        <a:rPr lang="en-US" dirty="0"/>
                        <a:t>F</a:t>
                      </a:r>
                    </a:p>
                  </a:txBody>
                  <a:tcPr/>
                </a:tc>
                <a:tc>
                  <a:txBody>
                    <a:bodyPr/>
                    <a:lstStyle/>
                    <a:p>
                      <a:r>
                        <a:rPr lang="en-US" dirty="0"/>
                        <a:t>37</a:t>
                      </a:r>
                    </a:p>
                  </a:txBody>
                  <a:tcPr/>
                </a:tc>
                <a:extLst>
                  <a:ext uri="{0D108BD9-81ED-4DB2-BD59-A6C34878D82A}">
                    <a16:rowId xmlns:a16="http://schemas.microsoft.com/office/drawing/2014/main" val="4029663802"/>
                  </a:ext>
                </a:extLst>
              </a:tr>
              <a:tr h="370840">
                <a:tc>
                  <a:txBody>
                    <a:bodyPr/>
                    <a:lstStyle/>
                    <a:p>
                      <a:r>
                        <a:rPr lang="en-US" dirty="0"/>
                        <a:t>Desai, Arnav</a:t>
                      </a:r>
                    </a:p>
                  </a:txBody>
                  <a:tcPr/>
                </a:tc>
                <a:tc>
                  <a:txBody>
                    <a:bodyPr/>
                    <a:lstStyle/>
                    <a:p>
                      <a:r>
                        <a:rPr lang="en-US" dirty="0"/>
                        <a:t>USA</a:t>
                      </a:r>
                    </a:p>
                  </a:txBody>
                  <a:tcPr/>
                </a:tc>
                <a:tc>
                  <a:txBody>
                    <a:bodyPr/>
                    <a:lstStyle/>
                    <a:p>
                      <a:r>
                        <a:rPr lang="en-US" dirty="0"/>
                        <a:t>M</a:t>
                      </a:r>
                    </a:p>
                  </a:txBody>
                  <a:tcPr/>
                </a:tc>
                <a:tc>
                  <a:txBody>
                    <a:bodyPr/>
                    <a:lstStyle/>
                    <a:p>
                      <a:r>
                        <a:rPr lang="en-US" dirty="0"/>
                        <a:t>2/22/1962</a:t>
                      </a:r>
                    </a:p>
                  </a:txBody>
                  <a:tcPr/>
                </a:tc>
                <a:extLst>
                  <a:ext uri="{0D108BD9-81ED-4DB2-BD59-A6C34878D82A}">
                    <a16:rowId xmlns:a16="http://schemas.microsoft.com/office/drawing/2014/main" val="3220815051"/>
                  </a:ext>
                </a:extLst>
              </a:tr>
            </a:tbl>
          </a:graphicData>
        </a:graphic>
      </p:graphicFrame>
      <p:sp>
        <p:nvSpPr>
          <p:cNvPr id="15" name="Freeform 14"/>
          <p:cNvSpPr/>
          <p:nvPr/>
        </p:nvSpPr>
        <p:spPr>
          <a:xfrm>
            <a:off x="5340096" y="3096768"/>
            <a:ext cx="2476863" cy="1072896"/>
          </a:xfrm>
          <a:custGeom>
            <a:avLst/>
            <a:gdLst>
              <a:gd name="connsiteX0" fmla="*/ 1804416 w 2476863"/>
              <a:gd name="connsiteY0" fmla="*/ 0 h 1072896"/>
              <a:gd name="connsiteX1" fmla="*/ 2377440 w 2476863"/>
              <a:gd name="connsiteY1" fmla="*/ 597408 h 1072896"/>
              <a:gd name="connsiteX2" fmla="*/ 0 w 2476863"/>
              <a:gd name="connsiteY2" fmla="*/ 1072896 h 1072896"/>
            </a:gdLst>
            <a:ahLst/>
            <a:cxnLst>
              <a:cxn ang="0">
                <a:pos x="connsiteX0" y="connsiteY0"/>
              </a:cxn>
              <a:cxn ang="0">
                <a:pos x="connsiteX1" y="connsiteY1"/>
              </a:cxn>
              <a:cxn ang="0">
                <a:pos x="connsiteX2" y="connsiteY2"/>
              </a:cxn>
            </a:cxnLst>
            <a:rect l="l" t="t" r="r" b="b"/>
            <a:pathLst>
              <a:path w="2476863" h="1072896">
                <a:moveTo>
                  <a:pt x="1804416" y="0"/>
                </a:moveTo>
                <a:cubicBezTo>
                  <a:pt x="2241296" y="209296"/>
                  <a:pt x="2678176" y="418592"/>
                  <a:pt x="2377440" y="597408"/>
                </a:cubicBezTo>
                <a:cubicBezTo>
                  <a:pt x="2076704" y="776224"/>
                  <a:pt x="581152" y="1044448"/>
                  <a:pt x="0" y="10728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p:cNvSpPr/>
          <p:nvPr/>
        </p:nvSpPr>
        <p:spPr>
          <a:xfrm>
            <a:off x="7400544" y="3072384"/>
            <a:ext cx="4357912" cy="1109472"/>
          </a:xfrm>
          <a:custGeom>
            <a:avLst/>
            <a:gdLst>
              <a:gd name="connsiteX0" fmla="*/ 0 w 4357912"/>
              <a:gd name="connsiteY0" fmla="*/ 0 h 1109472"/>
              <a:gd name="connsiteX1" fmla="*/ 3828288 w 4357912"/>
              <a:gd name="connsiteY1" fmla="*/ 573024 h 1109472"/>
              <a:gd name="connsiteX2" fmla="*/ 4230624 w 4357912"/>
              <a:gd name="connsiteY2" fmla="*/ 1109472 h 1109472"/>
            </a:gdLst>
            <a:ahLst/>
            <a:cxnLst>
              <a:cxn ang="0">
                <a:pos x="connsiteX0" y="connsiteY0"/>
              </a:cxn>
              <a:cxn ang="0">
                <a:pos x="connsiteX1" y="connsiteY1"/>
              </a:cxn>
              <a:cxn ang="0">
                <a:pos x="connsiteX2" y="connsiteY2"/>
              </a:cxn>
            </a:cxnLst>
            <a:rect l="l" t="t" r="r" b="b"/>
            <a:pathLst>
              <a:path w="4357912" h="1109472">
                <a:moveTo>
                  <a:pt x="0" y="0"/>
                </a:moveTo>
                <a:cubicBezTo>
                  <a:pt x="1561592" y="194056"/>
                  <a:pt x="3123184" y="388112"/>
                  <a:pt x="3828288" y="573024"/>
                </a:cubicBezTo>
                <a:cubicBezTo>
                  <a:pt x="4533392" y="757936"/>
                  <a:pt x="4382008" y="933704"/>
                  <a:pt x="4230624" y="11094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792537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ML pipeline: Iterative model training</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t>25</a:t>
            </a:fld>
            <a:endParaRPr lang="en-US" dirty="0"/>
          </a:p>
        </p:txBody>
      </p:sp>
      <p:sp>
        <p:nvSpPr>
          <p:cNvPr id="3" name="Rectangle 2"/>
          <p:cNvSpPr/>
          <p:nvPr/>
        </p:nvSpPr>
        <p:spPr>
          <a:xfrm>
            <a:off x="481553" y="3973421"/>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Collect and label data</a:t>
            </a:r>
          </a:p>
        </p:txBody>
      </p:sp>
      <p:sp>
        <p:nvSpPr>
          <p:cNvPr id="22" name="Rectangle 21"/>
          <p:cNvSpPr/>
          <p:nvPr/>
        </p:nvSpPr>
        <p:spPr>
          <a:xfrm>
            <a:off x="2455414" y="3973421"/>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Evaluate data</a:t>
            </a:r>
          </a:p>
        </p:txBody>
      </p:sp>
      <p:sp>
        <p:nvSpPr>
          <p:cNvPr id="23" name="Rectangle 22"/>
          <p:cNvSpPr/>
          <p:nvPr/>
        </p:nvSpPr>
        <p:spPr>
          <a:xfrm>
            <a:off x="4429275" y="3973421"/>
            <a:ext cx="1498788" cy="9309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Feature engineering</a:t>
            </a:r>
          </a:p>
        </p:txBody>
      </p:sp>
      <p:sp>
        <p:nvSpPr>
          <p:cNvPr id="24" name="Rectangle 23"/>
          <p:cNvSpPr/>
          <p:nvPr/>
        </p:nvSpPr>
        <p:spPr>
          <a:xfrm>
            <a:off x="6403136" y="3973422"/>
            <a:ext cx="1498788" cy="9309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Select and train model</a:t>
            </a:r>
          </a:p>
        </p:txBody>
      </p:sp>
      <p:sp>
        <p:nvSpPr>
          <p:cNvPr id="25" name="Rectangle 24"/>
          <p:cNvSpPr/>
          <p:nvPr/>
        </p:nvSpPr>
        <p:spPr>
          <a:xfrm>
            <a:off x="8376997" y="3973421"/>
            <a:ext cx="1498788" cy="9309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Evaluate model</a:t>
            </a:r>
          </a:p>
        </p:txBody>
      </p:sp>
      <p:sp>
        <p:nvSpPr>
          <p:cNvPr id="40" name="Rectangle 39"/>
          <p:cNvSpPr/>
          <p:nvPr/>
        </p:nvSpPr>
        <p:spPr>
          <a:xfrm>
            <a:off x="6403136" y="2561445"/>
            <a:ext cx="1498788" cy="9309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Tune model</a:t>
            </a:r>
          </a:p>
        </p:txBody>
      </p:sp>
      <p:cxnSp>
        <p:nvCxnSpPr>
          <p:cNvPr id="7" name="Elbow Connector 6"/>
          <p:cNvCxnSpPr>
            <a:stCxn id="25" idx="0"/>
            <a:endCxn id="40"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40" idx="1"/>
            <a:endCxn id="23"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22"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2" idx="3"/>
            <a:endCxn id="23"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3" idx="3"/>
            <a:endCxn id="24"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3"/>
            <a:endCxn id="25"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3"/>
            <a:endCxn id="152"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40" idx="2"/>
            <a:endCxn id="24"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481553" y="2560431"/>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Problem formulation</a:t>
            </a:r>
          </a:p>
        </p:txBody>
      </p:sp>
      <p:sp>
        <p:nvSpPr>
          <p:cNvPr id="114" name="TextBox 113"/>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problem</a:t>
            </a:r>
          </a:p>
        </p:txBody>
      </p:sp>
      <p:cxnSp>
        <p:nvCxnSpPr>
          <p:cNvPr id="115" name="Straight Arrow Connector 114"/>
          <p:cNvCxnSpPr>
            <a:stCxn id="112" idx="2"/>
            <a:endCxn id="3"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14" idx="2"/>
            <a:endCxn id="112"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152" idx="2"/>
            <a:endCxn id="3" idx="2"/>
          </p:cNvCxnSpPr>
          <p:nvPr/>
        </p:nvCxnSpPr>
        <p:spPr>
          <a:xfrm rot="5400000" flipH="1">
            <a:off x="6086791" y="48502"/>
            <a:ext cx="173566" cy="9885253"/>
          </a:xfrm>
          <a:prstGeom prst="bentConnector3">
            <a:avLst>
              <a:gd name="adj1" fmla="val -520179"/>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Flowchart: Decision 151"/>
          <p:cNvSpPr/>
          <p:nvPr/>
        </p:nvSpPr>
        <p:spPr>
          <a:xfrm>
            <a:off x="10162428" y="3799857"/>
            <a:ext cx="1907544" cy="1278054"/>
          </a:xfrm>
          <a:prstGeom prst="flowChartDecis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Meets business goal?</a:t>
            </a:r>
          </a:p>
        </p:txBody>
      </p:sp>
      <p:cxnSp>
        <p:nvCxnSpPr>
          <p:cNvPr id="159" name="Elbow Connector 158"/>
          <p:cNvCxnSpPr>
            <a:stCxn id="152" idx="2"/>
            <a:endCxn id="23" idx="2"/>
          </p:cNvCxnSpPr>
          <p:nvPr/>
        </p:nvCxnSpPr>
        <p:spPr>
          <a:xfrm rot="5400000" flipH="1">
            <a:off x="8060652" y="2022363"/>
            <a:ext cx="173566" cy="5937531"/>
          </a:xfrm>
          <a:prstGeom prst="bentConnector3">
            <a:avLst>
              <a:gd name="adj1" fmla="val -28603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164" name="TextBox 163"/>
          <p:cNvSpPr txBox="1"/>
          <p:nvPr/>
        </p:nvSpPr>
        <p:spPr>
          <a:xfrm>
            <a:off x="5170694" y="5266073"/>
            <a:ext cx="593753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Feature augmentation</a:t>
            </a:r>
          </a:p>
        </p:txBody>
      </p:sp>
      <p:sp>
        <p:nvSpPr>
          <p:cNvPr id="165" name="TextBox 164"/>
          <p:cNvSpPr txBox="1"/>
          <p:nvPr/>
        </p:nvSpPr>
        <p:spPr>
          <a:xfrm>
            <a:off x="1230947" y="5682155"/>
            <a:ext cx="9885254"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augmentation</a:t>
            </a:r>
          </a:p>
        </p:txBody>
      </p:sp>
    </p:spTree>
    <p:custDataLst>
      <p:tags r:id="rId1"/>
    </p:custDataLst>
    <p:extLst>
      <p:ext uri="{BB962C8B-B14F-4D97-AF65-F5344CB8AC3E}">
        <p14:creationId xmlns:p14="http://schemas.microsoft.com/office/powerpoint/2010/main" val="4149992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pipeline: Feature engineering</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26</a:t>
            </a:fld>
            <a:endParaRPr lang="en-US" dirty="0"/>
          </a:p>
        </p:txBody>
      </p:sp>
      <p:graphicFrame>
        <p:nvGraphicFramePr>
          <p:cNvPr id="6" name="Table 5"/>
          <p:cNvGraphicFramePr>
            <a:graphicFrameLocks noGrp="1"/>
          </p:cNvGraphicFramePr>
          <p:nvPr>
            <p:extLst/>
          </p:nvPr>
        </p:nvGraphicFramePr>
        <p:xfrm>
          <a:off x="1914142" y="4184868"/>
          <a:ext cx="8363716" cy="1854200"/>
        </p:xfrm>
        <a:graphic>
          <a:graphicData uri="http://schemas.openxmlformats.org/drawingml/2006/table">
            <a:tbl>
              <a:tblPr firstRow="1" bandRow="1">
                <a:tableStyleId>{5C22544A-7EE6-4342-B048-85BDC9FD1C3A}</a:tableStyleId>
              </a:tblPr>
              <a:tblGrid>
                <a:gridCol w="1894875">
                  <a:extLst>
                    <a:ext uri="{9D8B030D-6E8A-4147-A177-3AD203B41FA5}">
                      <a16:colId xmlns:a16="http://schemas.microsoft.com/office/drawing/2014/main" val="3569448253"/>
                    </a:ext>
                  </a:extLst>
                </a:gridCol>
                <a:gridCol w="841317">
                  <a:extLst>
                    <a:ext uri="{9D8B030D-6E8A-4147-A177-3AD203B41FA5}">
                      <a16:colId xmlns:a16="http://schemas.microsoft.com/office/drawing/2014/main" val="3245032780"/>
                    </a:ext>
                  </a:extLst>
                </a:gridCol>
                <a:gridCol w="550059">
                  <a:extLst>
                    <a:ext uri="{9D8B030D-6E8A-4147-A177-3AD203B41FA5}">
                      <a16:colId xmlns:a16="http://schemas.microsoft.com/office/drawing/2014/main" val="1725762757"/>
                    </a:ext>
                  </a:extLst>
                </a:gridCol>
                <a:gridCol w="705203">
                  <a:extLst>
                    <a:ext uri="{9D8B030D-6E8A-4147-A177-3AD203B41FA5}">
                      <a16:colId xmlns:a16="http://schemas.microsoft.com/office/drawing/2014/main" val="2435913514"/>
                    </a:ext>
                  </a:extLst>
                </a:gridCol>
                <a:gridCol w="888556">
                  <a:extLst>
                    <a:ext uri="{9D8B030D-6E8A-4147-A177-3AD203B41FA5}">
                      <a16:colId xmlns:a16="http://schemas.microsoft.com/office/drawing/2014/main" val="773599827"/>
                    </a:ext>
                  </a:extLst>
                </a:gridCol>
                <a:gridCol w="691099">
                  <a:extLst>
                    <a:ext uri="{9D8B030D-6E8A-4147-A177-3AD203B41FA5}">
                      <a16:colId xmlns:a16="http://schemas.microsoft.com/office/drawing/2014/main" val="3469834758"/>
                    </a:ext>
                  </a:extLst>
                </a:gridCol>
                <a:gridCol w="1049152">
                  <a:extLst>
                    <a:ext uri="{9D8B030D-6E8A-4147-A177-3AD203B41FA5}">
                      <a16:colId xmlns:a16="http://schemas.microsoft.com/office/drawing/2014/main" val="4168854814"/>
                    </a:ext>
                  </a:extLst>
                </a:gridCol>
                <a:gridCol w="1743455">
                  <a:extLst>
                    <a:ext uri="{9D8B030D-6E8A-4147-A177-3AD203B41FA5}">
                      <a16:colId xmlns:a16="http://schemas.microsoft.com/office/drawing/2014/main" val="2744535986"/>
                    </a:ext>
                  </a:extLst>
                </a:gridCol>
              </a:tblGrid>
              <a:tr h="370840">
                <a:tc>
                  <a:txBody>
                    <a:bodyPr/>
                    <a:lstStyle/>
                    <a:p>
                      <a:r>
                        <a:rPr lang="en-US" dirty="0"/>
                        <a:t>Name</a:t>
                      </a:r>
                    </a:p>
                  </a:txBody>
                  <a:tcPr/>
                </a:tc>
                <a:tc>
                  <a:txBody>
                    <a:bodyPr/>
                    <a:lstStyle/>
                    <a:p>
                      <a:pPr algn="ctr"/>
                      <a:r>
                        <a:rPr lang="en-US" dirty="0"/>
                        <a:t>USA</a:t>
                      </a:r>
                    </a:p>
                  </a:txBody>
                  <a:tcPr>
                    <a:solidFill>
                      <a:schemeClr val="accent5"/>
                    </a:solidFill>
                  </a:tcPr>
                </a:tc>
                <a:tc>
                  <a:txBody>
                    <a:bodyPr/>
                    <a:lstStyle/>
                    <a:p>
                      <a:pPr algn="ctr"/>
                      <a:r>
                        <a:rPr lang="en-US" dirty="0"/>
                        <a:t>UK</a:t>
                      </a:r>
                    </a:p>
                  </a:txBody>
                  <a:tcPr>
                    <a:solidFill>
                      <a:schemeClr val="accent5"/>
                    </a:solidFill>
                  </a:tcPr>
                </a:tc>
                <a:tc>
                  <a:txBody>
                    <a:bodyPr/>
                    <a:lstStyle/>
                    <a:p>
                      <a:pPr algn="ctr"/>
                      <a:r>
                        <a:rPr lang="en-US" dirty="0"/>
                        <a:t>sex</a:t>
                      </a:r>
                    </a:p>
                  </a:txBody>
                  <a:tcPr>
                    <a:solidFill>
                      <a:schemeClr val="accent3"/>
                    </a:solidFill>
                  </a:tcPr>
                </a:tc>
                <a:tc>
                  <a:txBody>
                    <a:bodyPr/>
                    <a:lstStyle/>
                    <a:p>
                      <a:pPr algn="ctr"/>
                      <a:r>
                        <a:rPr lang="en-US" dirty="0"/>
                        <a:t>age</a:t>
                      </a:r>
                    </a:p>
                  </a:txBody>
                  <a:tcPr>
                    <a:solidFill>
                      <a:schemeClr val="accent4"/>
                    </a:solidFill>
                  </a:tcPr>
                </a:tc>
                <a:tc>
                  <a:txBody>
                    <a:bodyPr/>
                    <a:lstStyle/>
                    <a:p>
                      <a:pPr algn="ctr"/>
                      <a:r>
                        <a:rPr lang="en-US" dirty="0"/>
                        <a:t>bm</a:t>
                      </a:r>
                    </a:p>
                  </a:txBody>
                  <a:tcPr>
                    <a:solidFill>
                      <a:schemeClr val="accent4"/>
                    </a:solidFill>
                  </a:tcPr>
                </a:tc>
                <a:tc>
                  <a:txBody>
                    <a:bodyPr/>
                    <a:lstStyle/>
                    <a:p>
                      <a:pPr algn="ctr"/>
                      <a:r>
                        <a:rPr lang="en-US" dirty="0"/>
                        <a:t>dow</a:t>
                      </a:r>
                    </a:p>
                  </a:txBody>
                  <a:tcPr>
                    <a:solidFill>
                      <a:schemeClr val="accent4"/>
                    </a:solidFill>
                  </a:tcPr>
                </a:tc>
                <a:tc>
                  <a:txBody>
                    <a:bodyPr/>
                    <a:lstStyle/>
                    <a:p>
                      <a:pPr algn="ctr"/>
                      <a:r>
                        <a:rPr lang="en-US" dirty="0"/>
                        <a:t>target</a:t>
                      </a:r>
                    </a:p>
                  </a:txBody>
                  <a:tcPr>
                    <a:solidFill>
                      <a:schemeClr val="tx1">
                        <a:lumMod val="50000"/>
                        <a:lumOff val="50000"/>
                      </a:schemeClr>
                    </a:solidFill>
                  </a:tcPr>
                </a:tc>
                <a:extLst>
                  <a:ext uri="{0D108BD9-81ED-4DB2-BD59-A6C34878D82A}">
                    <a16:rowId xmlns:a16="http://schemas.microsoft.com/office/drawing/2014/main" val="3359624360"/>
                  </a:ext>
                </a:extLst>
              </a:tr>
              <a:tr h="370840">
                <a:tc>
                  <a:txBody>
                    <a:bodyPr/>
                    <a:lstStyle/>
                    <a:p>
                      <a:r>
                        <a:rPr lang="en-US" dirty="0"/>
                        <a:t>Richard Roe</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49</a:t>
                      </a:r>
                    </a:p>
                  </a:txBody>
                  <a:tcPr/>
                </a:tc>
                <a:tc>
                  <a:txBody>
                    <a:bodyPr/>
                    <a:lstStyle/>
                    <a:p>
                      <a:pPr algn="ctr"/>
                      <a:r>
                        <a:rPr lang="en-US" dirty="0"/>
                        <a:t>2</a:t>
                      </a:r>
                    </a:p>
                  </a:txBody>
                  <a:tcPr/>
                </a:tc>
                <a:tc>
                  <a:txBody>
                    <a:bodyPr/>
                    <a:lstStyle/>
                    <a:p>
                      <a:pPr algn="ctr"/>
                      <a:r>
                        <a:rPr lang="en-US" dirty="0"/>
                        <a:t>5</a:t>
                      </a:r>
                    </a:p>
                  </a:txBody>
                  <a:tcPr/>
                </a:tc>
                <a:tc>
                  <a:txBody>
                    <a:bodyPr/>
                    <a:lstStyle/>
                    <a:p>
                      <a:pPr algn="ctr"/>
                      <a:r>
                        <a:rPr lang="en-US" dirty="0"/>
                        <a:t>140,000</a:t>
                      </a:r>
                    </a:p>
                  </a:txBody>
                  <a:tcPr/>
                </a:tc>
                <a:extLst>
                  <a:ext uri="{0D108BD9-81ED-4DB2-BD59-A6C34878D82A}">
                    <a16:rowId xmlns:a16="http://schemas.microsoft.com/office/drawing/2014/main" val="4123502307"/>
                  </a:ext>
                </a:extLst>
              </a:tr>
              <a:tr h="370840">
                <a:tc>
                  <a:txBody>
                    <a:bodyPr/>
                    <a:lstStyle/>
                    <a:p>
                      <a:r>
                        <a:rPr lang="en-US" dirty="0"/>
                        <a:t>Paulo Santos</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51</a:t>
                      </a:r>
                    </a:p>
                  </a:txBody>
                  <a:tcPr/>
                </a:tc>
                <a:tc>
                  <a:txBody>
                    <a:bodyPr/>
                    <a:lstStyle/>
                    <a:p>
                      <a:pPr algn="ctr"/>
                      <a:r>
                        <a:rPr lang="en-US" dirty="0"/>
                        <a:t>11</a:t>
                      </a:r>
                    </a:p>
                  </a:txBody>
                  <a:tcPr/>
                </a:tc>
                <a:tc>
                  <a:txBody>
                    <a:bodyPr/>
                    <a:lstStyle/>
                    <a:p>
                      <a:pPr algn="ctr"/>
                      <a:r>
                        <a:rPr lang="en-US" dirty="0"/>
                        <a:t>7</a:t>
                      </a:r>
                    </a:p>
                  </a:txBody>
                  <a:tcPr/>
                </a:tc>
                <a:tc>
                  <a:txBody>
                    <a:bodyPr/>
                    <a:lstStyle/>
                    <a:p>
                      <a:pPr algn="ctr"/>
                      <a:r>
                        <a:rPr lang="en-US" dirty="0"/>
                        <a:t>78,000</a:t>
                      </a:r>
                    </a:p>
                  </a:txBody>
                  <a:tcPr/>
                </a:tc>
                <a:extLst>
                  <a:ext uri="{0D108BD9-81ED-4DB2-BD59-A6C34878D82A}">
                    <a16:rowId xmlns:a16="http://schemas.microsoft.com/office/drawing/2014/main" val="2116897354"/>
                  </a:ext>
                </a:extLst>
              </a:tr>
              <a:tr h="370840">
                <a:tc>
                  <a:txBody>
                    <a:bodyPr/>
                    <a:lstStyle/>
                    <a:p>
                      <a:r>
                        <a:rPr lang="en-US" dirty="0"/>
                        <a:t>Mary Major</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37</a:t>
                      </a:r>
                    </a:p>
                  </a:txBody>
                  <a:tcPr/>
                </a:tc>
                <a:tc>
                  <a:txBody>
                    <a:bodyPr/>
                    <a:lstStyle/>
                    <a:p>
                      <a:pPr algn="ctr"/>
                      <a:r>
                        <a:rPr lang="en-US" dirty="0"/>
                        <a:t>NAN</a:t>
                      </a:r>
                    </a:p>
                  </a:txBody>
                  <a:tcPr/>
                </a:tc>
                <a:tc>
                  <a:txBody>
                    <a:bodyPr/>
                    <a:lstStyle/>
                    <a:p>
                      <a:pPr algn="ctr"/>
                      <a:r>
                        <a:rPr lang="en-US" dirty="0"/>
                        <a:t>0</a:t>
                      </a:r>
                    </a:p>
                  </a:txBody>
                  <a:tcPr/>
                </a:tc>
                <a:tc>
                  <a:txBody>
                    <a:bodyPr/>
                    <a:lstStyle/>
                    <a:p>
                      <a:pPr algn="ctr"/>
                      <a:r>
                        <a:rPr lang="en-US" dirty="0"/>
                        <a:t>167,000</a:t>
                      </a:r>
                    </a:p>
                  </a:txBody>
                  <a:tcPr/>
                </a:tc>
                <a:extLst>
                  <a:ext uri="{0D108BD9-81ED-4DB2-BD59-A6C34878D82A}">
                    <a16:rowId xmlns:a16="http://schemas.microsoft.com/office/drawing/2014/main" val="4029663802"/>
                  </a:ext>
                </a:extLst>
              </a:tr>
              <a:tr h="370840">
                <a:tc>
                  <a:txBody>
                    <a:bodyPr/>
                    <a:lstStyle/>
                    <a:p>
                      <a:r>
                        <a:rPr lang="en-US" dirty="0"/>
                        <a:t>Arnav Desai</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58</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100,000</a:t>
                      </a:r>
                    </a:p>
                  </a:txBody>
                  <a:tcPr/>
                </a:tc>
                <a:extLst>
                  <a:ext uri="{0D108BD9-81ED-4DB2-BD59-A6C34878D82A}">
                    <a16:rowId xmlns:a16="http://schemas.microsoft.com/office/drawing/2014/main" val="3220815051"/>
                  </a:ext>
                </a:extLst>
              </a:tr>
            </a:tbl>
          </a:graphicData>
        </a:graphic>
      </p:graphicFrame>
      <p:graphicFrame>
        <p:nvGraphicFramePr>
          <p:cNvPr id="7" name="Table 6"/>
          <p:cNvGraphicFramePr>
            <a:graphicFrameLocks noGrp="1"/>
          </p:cNvGraphicFramePr>
          <p:nvPr>
            <p:extLst/>
          </p:nvPr>
        </p:nvGraphicFramePr>
        <p:xfrm>
          <a:off x="1914142" y="1412558"/>
          <a:ext cx="6315191" cy="1854200"/>
        </p:xfrm>
        <a:graphic>
          <a:graphicData uri="http://schemas.openxmlformats.org/drawingml/2006/table">
            <a:tbl>
              <a:tblPr firstRow="1" bandRow="1">
                <a:tableStyleId>{5C22544A-7EE6-4342-B048-85BDC9FD1C3A}</a:tableStyleId>
              </a:tblPr>
              <a:tblGrid>
                <a:gridCol w="2460053">
                  <a:extLst>
                    <a:ext uri="{9D8B030D-6E8A-4147-A177-3AD203B41FA5}">
                      <a16:colId xmlns:a16="http://schemas.microsoft.com/office/drawing/2014/main" val="3569448253"/>
                    </a:ext>
                  </a:extLst>
                </a:gridCol>
                <a:gridCol w="1404547">
                  <a:extLst>
                    <a:ext uri="{9D8B030D-6E8A-4147-A177-3AD203B41FA5}">
                      <a16:colId xmlns:a16="http://schemas.microsoft.com/office/drawing/2014/main" val="3245032780"/>
                    </a:ext>
                  </a:extLst>
                </a:gridCol>
                <a:gridCol w="1036320">
                  <a:extLst>
                    <a:ext uri="{9D8B030D-6E8A-4147-A177-3AD203B41FA5}">
                      <a16:colId xmlns:a16="http://schemas.microsoft.com/office/drawing/2014/main" val="2435913514"/>
                    </a:ext>
                  </a:extLst>
                </a:gridCol>
                <a:gridCol w="1414271">
                  <a:extLst>
                    <a:ext uri="{9D8B030D-6E8A-4147-A177-3AD203B41FA5}">
                      <a16:colId xmlns:a16="http://schemas.microsoft.com/office/drawing/2014/main" val="773599827"/>
                    </a:ext>
                  </a:extLst>
                </a:gridCol>
              </a:tblGrid>
              <a:tr h="370840">
                <a:tc>
                  <a:txBody>
                    <a:bodyPr/>
                    <a:lstStyle/>
                    <a:p>
                      <a:r>
                        <a:rPr lang="en-US" dirty="0"/>
                        <a:t>Name</a:t>
                      </a:r>
                    </a:p>
                  </a:txBody>
                  <a:tcPr/>
                </a:tc>
                <a:tc>
                  <a:txBody>
                    <a:bodyPr/>
                    <a:lstStyle/>
                    <a:p>
                      <a:r>
                        <a:rPr lang="en-US" dirty="0"/>
                        <a:t>Country</a:t>
                      </a:r>
                    </a:p>
                  </a:txBody>
                  <a:tcPr>
                    <a:solidFill>
                      <a:schemeClr val="accent5"/>
                    </a:solidFill>
                  </a:tcPr>
                </a:tc>
                <a:tc>
                  <a:txBody>
                    <a:bodyPr/>
                    <a:lstStyle/>
                    <a:p>
                      <a:pPr algn="ctr"/>
                      <a:r>
                        <a:rPr lang="en-US" dirty="0"/>
                        <a:t>Sex</a:t>
                      </a:r>
                    </a:p>
                  </a:txBody>
                  <a:tcPr>
                    <a:solidFill>
                      <a:schemeClr val="accent3"/>
                    </a:solidFill>
                  </a:tcPr>
                </a:tc>
                <a:tc>
                  <a:txBody>
                    <a:bodyPr/>
                    <a:lstStyle/>
                    <a:p>
                      <a:pPr algn="ctr"/>
                      <a:r>
                        <a:rPr lang="en-US" dirty="0"/>
                        <a:t>dob</a:t>
                      </a:r>
                    </a:p>
                  </a:txBody>
                  <a:tcPr>
                    <a:solidFill>
                      <a:schemeClr val="accent4"/>
                    </a:solidFill>
                  </a:tcPr>
                </a:tc>
                <a:extLst>
                  <a:ext uri="{0D108BD9-81ED-4DB2-BD59-A6C34878D82A}">
                    <a16:rowId xmlns:a16="http://schemas.microsoft.com/office/drawing/2014/main" val="3359624360"/>
                  </a:ext>
                </a:extLst>
              </a:tr>
              <a:tr h="370840">
                <a:tc>
                  <a:txBody>
                    <a:bodyPr/>
                    <a:lstStyle/>
                    <a:p>
                      <a:r>
                        <a:rPr lang="en-US" dirty="0"/>
                        <a:t>Richard Roe</a:t>
                      </a:r>
                    </a:p>
                  </a:txBody>
                  <a:tcPr/>
                </a:tc>
                <a:tc>
                  <a:txBody>
                    <a:bodyPr/>
                    <a:lstStyle/>
                    <a:p>
                      <a:r>
                        <a:rPr lang="en-US" dirty="0"/>
                        <a:t>UK</a:t>
                      </a:r>
                    </a:p>
                  </a:txBody>
                  <a:tcPr/>
                </a:tc>
                <a:tc>
                  <a:txBody>
                    <a:bodyPr/>
                    <a:lstStyle/>
                    <a:p>
                      <a:pPr algn="ctr"/>
                      <a:r>
                        <a:rPr lang="en-US" dirty="0"/>
                        <a:t>Male</a:t>
                      </a:r>
                    </a:p>
                  </a:txBody>
                  <a:tcPr/>
                </a:tc>
                <a:tc>
                  <a:txBody>
                    <a:bodyPr/>
                    <a:lstStyle/>
                    <a:p>
                      <a:r>
                        <a:rPr lang="en-US" dirty="0"/>
                        <a:t>18/2/1972</a:t>
                      </a:r>
                    </a:p>
                  </a:txBody>
                  <a:tcPr/>
                </a:tc>
                <a:extLst>
                  <a:ext uri="{0D108BD9-81ED-4DB2-BD59-A6C34878D82A}">
                    <a16:rowId xmlns:a16="http://schemas.microsoft.com/office/drawing/2014/main" val="4123502307"/>
                  </a:ext>
                </a:extLst>
              </a:tr>
              <a:tr h="370840">
                <a:tc>
                  <a:txBody>
                    <a:bodyPr/>
                    <a:lstStyle/>
                    <a:p>
                      <a:r>
                        <a:rPr lang="en-US" dirty="0"/>
                        <a:t>Paulo Santos</a:t>
                      </a:r>
                    </a:p>
                  </a:txBody>
                  <a:tcPr/>
                </a:tc>
                <a:tc>
                  <a:txBody>
                    <a:bodyPr/>
                    <a:lstStyle/>
                    <a:p>
                      <a:r>
                        <a:rPr lang="en-US" dirty="0"/>
                        <a:t>Male</a:t>
                      </a:r>
                    </a:p>
                  </a:txBody>
                  <a:tcPr/>
                </a:tc>
                <a:tc>
                  <a:txBody>
                    <a:bodyPr/>
                    <a:lstStyle/>
                    <a:p>
                      <a:pPr algn="ctr"/>
                      <a:endParaRPr lang="en-US" dirty="0"/>
                    </a:p>
                  </a:txBody>
                  <a:tcPr/>
                </a:tc>
                <a:tc>
                  <a:txBody>
                    <a:bodyPr/>
                    <a:lstStyle/>
                    <a:p>
                      <a:r>
                        <a:rPr lang="en-US" dirty="0"/>
                        <a:t>11/2/1969</a:t>
                      </a:r>
                    </a:p>
                  </a:txBody>
                  <a:tcPr/>
                </a:tc>
                <a:extLst>
                  <a:ext uri="{0D108BD9-81ED-4DB2-BD59-A6C34878D82A}">
                    <a16:rowId xmlns:a16="http://schemas.microsoft.com/office/drawing/2014/main" val="2116897354"/>
                  </a:ext>
                </a:extLst>
              </a:tr>
              <a:tr h="370840">
                <a:tc>
                  <a:txBody>
                    <a:bodyPr/>
                    <a:lstStyle/>
                    <a:p>
                      <a:r>
                        <a:rPr lang="en-US" dirty="0"/>
                        <a:t>Mrs. Mary Major</a:t>
                      </a:r>
                    </a:p>
                  </a:txBody>
                  <a:tcPr/>
                </a:tc>
                <a:tc>
                  <a:txBody>
                    <a:bodyPr/>
                    <a:lstStyle/>
                    <a:p>
                      <a:r>
                        <a:rPr lang="en-US" dirty="0"/>
                        <a:t>Denver</a:t>
                      </a:r>
                    </a:p>
                  </a:txBody>
                  <a:tcPr/>
                </a:tc>
                <a:tc>
                  <a:txBody>
                    <a:bodyPr/>
                    <a:lstStyle/>
                    <a:p>
                      <a:pPr algn="ctr"/>
                      <a:r>
                        <a:rPr lang="en-US" dirty="0"/>
                        <a:t>F</a:t>
                      </a:r>
                    </a:p>
                  </a:txBody>
                  <a:tcPr/>
                </a:tc>
                <a:tc>
                  <a:txBody>
                    <a:bodyPr/>
                    <a:lstStyle/>
                    <a:p>
                      <a:r>
                        <a:rPr lang="en-US" dirty="0"/>
                        <a:t>37</a:t>
                      </a:r>
                    </a:p>
                  </a:txBody>
                  <a:tcPr/>
                </a:tc>
                <a:extLst>
                  <a:ext uri="{0D108BD9-81ED-4DB2-BD59-A6C34878D82A}">
                    <a16:rowId xmlns:a16="http://schemas.microsoft.com/office/drawing/2014/main" val="4029663802"/>
                  </a:ext>
                </a:extLst>
              </a:tr>
              <a:tr h="370840">
                <a:tc>
                  <a:txBody>
                    <a:bodyPr/>
                    <a:lstStyle/>
                    <a:p>
                      <a:r>
                        <a:rPr lang="en-US" dirty="0"/>
                        <a:t>Desai, Arnav</a:t>
                      </a:r>
                    </a:p>
                  </a:txBody>
                  <a:tcPr/>
                </a:tc>
                <a:tc>
                  <a:txBody>
                    <a:bodyPr/>
                    <a:lstStyle/>
                    <a:p>
                      <a:r>
                        <a:rPr lang="en-US" dirty="0"/>
                        <a:t>USA</a:t>
                      </a:r>
                    </a:p>
                  </a:txBody>
                  <a:tcPr/>
                </a:tc>
                <a:tc>
                  <a:txBody>
                    <a:bodyPr/>
                    <a:lstStyle/>
                    <a:p>
                      <a:pPr algn="ctr"/>
                      <a:r>
                        <a:rPr lang="en-US" dirty="0"/>
                        <a:t>M</a:t>
                      </a:r>
                    </a:p>
                  </a:txBody>
                  <a:tcPr/>
                </a:tc>
                <a:tc>
                  <a:txBody>
                    <a:bodyPr/>
                    <a:lstStyle/>
                    <a:p>
                      <a:r>
                        <a:rPr lang="en-US" dirty="0"/>
                        <a:t>2/22/1962</a:t>
                      </a:r>
                    </a:p>
                  </a:txBody>
                  <a:tcPr/>
                </a:tc>
                <a:extLst>
                  <a:ext uri="{0D108BD9-81ED-4DB2-BD59-A6C34878D82A}">
                    <a16:rowId xmlns:a16="http://schemas.microsoft.com/office/drawing/2014/main" val="3220815051"/>
                  </a:ext>
                </a:extLst>
              </a:tr>
            </a:tbl>
          </a:graphicData>
        </a:graphic>
      </p:graphicFrame>
      <p:cxnSp>
        <p:nvCxnSpPr>
          <p:cNvPr id="17" name="Straight Arrow Connector 16"/>
          <p:cNvCxnSpPr/>
          <p:nvPr/>
        </p:nvCxnSpPr>
        <p:spPr>
          <a:xfrm flipH="1">
            <a:off x="2889504" y="3266758"/>
            <a:ext cx="134112" cy="9181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267200" y="3266758"/>
            <a:ext cx="669036" cy="91811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936236" y="3266758"/>
            <a:ext cx="0" cy="91811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571744" y="3266758"/>
            <a:ext cx="608076" cy="91811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352032" y="3266758"/>
            <a:ext cx="1133856" cy="91811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7144512" y="3266758"/>
            <a:ext cx="341376" cy="91811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485888" y="3266758"/>
            <a:ext cx="524256" cy="91811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078496" y="2374649"/>
            <a:ext cx="569387" cy="1200329"/>
          </a:xfrm>
          <a:prstGeom prst="rect">
            <a:avLst/>
          </a:prstGeom>
          <a:noFill/>
        </p:spPr>
        <p:txBody>
          <a:bodyPr wrap="none" rtlCol="0">
            <a:spAutoFit/>
          </a:bodyPr>
          <a:lstStyle/>
          <a:p>
            <a:r>
              <a:rPr lang="en-US" sz="72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cxnSp>
        <p:nvCxnSpPr>
          <p:cNvPr id="37" name="Straight Arrow Connector 36"/>
          <p:cNvCxnSpPr>
            <a:stCxn id="36" idx="2"/>
          </p:cNvCxnSpPr>
          <p:nvPr/>
        </p:nvCxnSpPr>
        <p:spPr>
          <a:xfrm>
            <a:off x="9363190" y="3574978"/>
            <a:ext cx="0" cy="6098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51033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ML pipeline: Model training</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27</a:t>
            </a:fld>
            <a:endParaRPr lang="en-US" dirty="0"/>
          </a:p>
        </p:txBody>
      </p:sp>
      <p:graphicFrame>
        <p:nvGraphicFramePr>
          <p:cNvPr id="9" name="Table 8"/>
          <p:cNvGraphicFramePr>
            <a:graphicFrameLocks noGrp="1"/>
          </p:cNvGraphicFramePr>
          <p:nvPr>
            <p:extLst/>
          </p:nvPr>
        </p:nvGraphicFramePr>
        <p:xfrm>
          <a:off x="419100" y="1612356"/>
          <a:ext cx="8363716" cy="1112520"/>
        </p:xfrm>
        <a:graphic>
          <a:graphicData uri="http://schemas.openxmlformats.org/drawingml/2006/table">
            <a:tbl>
              <a:tblPr firstRow="1" bandRow="1">
                <a:tableStyleId>{5C22544A-7EE6-4342-B048-85BDC9FD1C3A}</a:tableStyleId>
              </a:tblPr>
              <a:tblGrid>
                <a:gridCol w="1894875">
                  <a:extLst>
                    <a:ext uri="{9D8B030D-6E8A-4147-A177-3AD203B41FA5}">
                      <a16:colId xmlns:a16="http://schemas.microsoft.com/office/drawing/2014/main" val="3569448253"/>
                    </a:ext>
                  </a:extLst>
                </a:gridCol>
                <a:gridCol w="841317">
                  <a:extLst>
                    <a:ext uri="{9D8B030D-6E8A-4147-A177-3AD203B41FA5}">
                      <a16:colId xmlns:a16="http://schemas.microsoft.com/office/drawing/2014/main" val="3245032780"/>
                    </a:ext>
                  </a:extLst>
                </a:gridCol>
                <a:gridCol w="550059">
                  <a:extLst>
                    <a:ext uri="{9D8B030D-6E8A-4147-A177-3AD203B41FA5}">
                      <a16:colId xmlns:a16="http://schemas.microsoft.com/office/drawing/2014/main" val="1725762757"/>
                    </a:ext>
                  </a:extLst>
                </a:gridCol>
                <a:gridCol w="705203">
                  <a:extLst>
                    <a:ext uri="{9D8B030D-6E8A-4147-A177-3AD203B41FA5}">
                      <a16:colId xmlns:a16="http://schemas.microsoft.com/office/drawing/2014/main" val="2435913514"/>
                    </a:ext>
                  </a:extLst>
                </a:gridCol>
                <a:gridCol w="888556">
                  <a:extLst>
                    <a:ext uri="{9D8B030D-6E8A-4147-A177-3AD203B41FA5}">
                      <a16:colId xmlns:a16="http://schemas.microsoft.com/office/drawing/2014/main" val="773599827"/>
                    </a:ext>
                  </a:extLst>
                </a:gridCol>
                <a:gridCol w="691099">
                  <a:extLst>
                    <a:ext uri="{9D8B030D-6E8A-4147-A177-3AD203B41FA5}">
                      <a16:colId xmlns:a16="http://schemas.microsoft.com/office/drawing/2014/main" val="3469834758"/>
                    </a:ext>
                  </a:extLst>
                </a:gridCol>
                <a:gridCol w="1049152">
                  <a:extLst>
                    <a:ext uri="{9D8B030D-6E8A-4147-A177-3AD203B41FA5}">
                      <a16:colId xmlns:a16="http://schemas.microsoft.com/office/drawing/2014/main" val="4168854814"/>
                    </a:ext>
                  </a:extLst>
                </a:gridCol>
                <a:gridCol w="1743455">
                  <a:extLst>
                    <a:ext uri="{9D8B030D-6E8A-4147-A177-3AD203B41FA5}">
                      <a16:colId xmlns:a16="http://schemas.microsoft.com/office/drawing/2014/main" val="2744535986"/>
                    </a:ext>
                  </a:extLst>
                </a:gridCol>
              </a:tblGrid>
              <a:tr h="370840">
                <a:tc>
                  <a:txBody>
                    <a:bodyPr/>
                    <a:lstStyle/>
                    <a:p>
                      <a:r>
                        <a:rPr lang="en-US" dirty="0"/>
                        <a:t>Name</a:t>
                      </a:r>
                    </a:p>
                  </a:txBody>
                  <a:tcPr/>
                </a:tc>
                <a:tc>
                  <a:txBody>
                    <a:bodyPr/>
                    <a:lstStyle/>
                    <a:p>
                      <a:pPr algn="ctr"/>
                      <a:r>
                        <a:rPr lang="en-US" dirty="0"/>
                        <a:t>USA</a:t>
                      </a:r>
                    </a:p>
                  </a:txBody>
                  <a:tcPr>
                    <a:solidFill>
                      <a:schemeClr val="accent5"/>
                    </a:solidFill>
                  </a:tcPr>
                </a:tc>
                <a:tc>
                  <a:txBody>
                    <a:bodyPr/>
                    <a:lstStyle/>
                    <a:p>
                      <a:pPr algn="ctr"/>
                      <a:r>
                        <a:rPr lang="en-US" dirty="0"/>
                        <a:t>UK</a:t>
                      </a:r>
                    </a:p>
                  </a:txBody>
                  <a:tcPr>
                    <a:solidFill>
                      <a:schemeClr val="accent5"/>
                    </a:solidFill>
                  </a:tcPr>
                </a:tc>
                <a:tc>
                  <a:txBody>
                    <a:bodyPr/>
                    <a:lstStyle/>
                    <a:p>
                      <a:pPr algn="ctr"/>
                      <a:r>
                        <a:rPr lang="en-US" dirty="0"/>
                        <a:t>sex</a:t>
                      </a:r>
                    </a:p>
                  </a:txBody>
                  <a:tcPr>
                    <a:solidFill>
                      <a:schemeClr val="accent3"/>
                    </a:solidFill>
                  </a:tcPr>
                </a:tc>
                <a:tc>
                  <a:txBody>
                    <a:bodyPr/>
                    <a:lstStyle/>
                    <a:p>
                      <a:pPr algn="ctr"/>
                      <a:r>
                        <a:rPr lang="en-US" dirty="0"/>
                        <a:t>age</a:t>
                      </a:r>
                    </a:p>
                  </a:txBody>
                  <a:tcPr>
                    <a:solidFill>
                      <a:schemeClr val="accent4"/>
                    </a:solidFill>
                  </a:tcPr>
                </a:tc>
                <a:tc>
                  <a:txBody>
                    <a:bodyPr/>
                    <a:lstStyle/>
                    <a:p>
                      <a:pPr algn="ctr"/>
                      <a:r>
                        <a:rPr lang="en-US" dirty="0"/>
                        <a:t>bm</a:t>
                      </a:r>
                    </a:p>
                  </a:txBody>
                  <a:tcPr>
                    <a:solidFill>
                      <a:schemeClr val="accent4"/>
                    </a:solidFill>
                  </a:tcPr>
                </a:tc>
                <a:tc>
                  <a:txBody>
                    <a:bodyPr/>
                    <a:lstStyle/>
                    <a:p>
                      <a:pPr algn="ctr"/>
                      <a:r>
                        <a:rPr lang="en-US" dirty="0"/>
                        <a:t>dow</a:t>
                      </a:r>
                    </a:p>
                  </a:txBody>
                  <a:tcPr>
                    <a:solidFill>
                      <a:schemeClr val="accent4"/>
                    </a:solidFill>
                  </a:tcPr>
                </a:tc>
                <a:tc>
                  <a:txBody>
                    <a:bodyPr/>
                    <a:lstStyle/>
                    <a:p>
                      <a:pPr algn="ctr"/>
                      <a:r>
                        <a:rPr lang="en-US" dirty="0"/>
                        <a:t>target</a:t>
                      </a:r>
                    </a:p>
                  </a:txBody>
                  <a:tcPr>
                    <a:solidFill>
                      <a:schemeClr val="tx1">
                        <a:lumMod val="50000"/>
                        <a:lumOff val="50000"/>
                      </a:schemeClr>
                    </a:solidFill>
                  </a:tcPr>
                </a:tc>
                <a:extLst>
                  <a:ext uri="{0D108BD9-81ED-4DB2-BD59-A6C34878D82A}">
                    <a16:rowId xmlns:a16="http://schemas.microsoft.com/office/drawing/2014/main" val="3359624360"/>
                  </a:ext>
                </a:extLst>
              </a:tr>
              <a:tr h="370840">
                <a:tc>
                  <a:txBody>
                    <a:bodyPr/>
                    <a:lstStyle/>
                    <a:p>
                      <a:r>
                        <a:rPr lang="en-US" dirty="0"/>
                        <a:t>Richard Roe</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49</a:t>
                      </a:r>
                    </a:p>
                  </a:txBody>
                  <a:tcPr/>
                </a:tc>
                <a:tc>
                  <a:txBody>
                    <a:bodyPr/>
                    <a:lstStyle/>
                    <a:p>
                      <a:pPr algn="ctr"/>
                      <a:r>
                        <a:rPr lang="en-US" dirty="0"/>
                        <a:t>2</a:t>
                      </a:r>
                    </a:p>
                  </a:txBody>
                  <a:tcPr/>
                </a:tc>
                <a:tc>
                  <a:txBody>
                    <a:bodyPr/>
                    <a:lstStyle/>
                    <a:p>
                      <a:pPr algn="ctr"/>
                      <a:r>
                        <a:rPr lang="en-US" dirty="0"/>
                        <a:t>5</a:t>
                      </a:r>
                    </a:p>
                  </a:txBody>
                  <a:tcPr/>
                </a:tc>
                <a:tc>
                  <a:txBody>
                    <a:bodyPr/>
                    <a:lstStyle/>
                    <a:p>
                      <a:pPr algn="ctr"/>
                      <a:r>
                        <a:rPr lang="en-US" dirty="0"/>
                        <a:t>140,000</a:t>
                      </a:r>
                    </a:p>
                  </a:txBody>
                  <a:tcPr/>
                </a:tc>
                <a:extLst>
                  <a:ext uri="{0D108BD9-81ED-4DB2-BD59-A6C34878D82A}">
                    <a16:rowId xmlns:a16="http://schemas.microsoft.com/office/drawing/2014/main" val="4123502307"/>
                  </a:ext>
                </a:extLst>
              </a:tr>
              <a:tr h="370840">
                <a:tc>
                  <a:txBody>
                    <a:bodyPr/>
                    <a:lstStyle/>
                    <a:p>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2116897354"/>
                  </a:ext>
                </a:extLst>
              </a:tr>
            </a:tbl>
          </a:graphicData>
        </a:graphic>
      </p:graphicFrame>
      <p:sp>
        <p:nvSpPr>
          <p:cNvPr id="10" name="Rectangle 9"/>
          <p:cNvSpPr/>
          <p:nvPr/>
        </p:nvSpPr>
        <p:spPr>
          <a:xfrm>
            <a:off x="3819114" y="3723491"/>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Algorithm</a:t>
            </a:r>
          </a:p>
          <a:p>
            <a:pPr algn="ctr"/>
            <a:r>
              <a:rPr lang="en-US" sz="1600" dirty="0"/>
              <a:t>XGBoost</a:t>
            </a:r>
          </a:p>
        </p:txBody>
      </p:sp>
      <p:cxnSp>
        <p:nvCxnSpPr>
          <p:cNvPr id="14" name="Straight Arrow Connector 13"/>
          <p:cNvCxnSpPr>
            <a:stCxn id="10" idx="3"/>
            <a:endCxn id="40" idx="1"/>
          </p:cNvCxnSpPr>
          <p:nvPr/>
        </p:nvCxnSpPr>
        <p:spPr>
          <a:xfrm>
            <a:off x="5382802" y="4209109"/>
            <a:ext cx="873158" cy="2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a:endCxn id="10" idx="0"/>
          </p:cNvCxnSpPr>
          <p:nvPr/>
        </p:nvCxnSpPr>
        <p:spPr>
          <a:xfrm>
            <a:off x="4600958" y="2724876"/>
            <a:ext cx="0" cy="9986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255960" y="3726360"/>
            <a:ext cx="1563688" cy="97123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Trained model</a:t>
            </a:r>
          </a:p>
        </p:txBody>
      </p:sp>
      <p:sp>
        <p:nvSpPr>
          <p:cNvPr id="42" name="Can 41"/>
          <p:cNvSpPr/>
          <p:nvPr/>
        </p:nvSpPr>
        <p:spPr>
          <a:xfrm>
            <a:off x="10163556" y="1835774"/>
            <a:ext cx="1248156" cy="665683"/>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Test data</a:t>
            </a:r>
          </a:p>
        </p:txBody>
      </p:sp>
      <p:cxnSp>
        <p:nvCxnSpPr>
          <p:cNvPr id="44" name="Straight Arrow Connector 43"/>
          <p:cNvCxnSpPr>
            <a:stCxn id="9" idx="3"/>
            <a:endCxn id="42" idx="2"/>
          </p:cNvCxnSpPr>
          <p:nvPr/>
        </p:nvCxnSpPr>
        <p:spPr>
          <a:xfrm>
            <a:off x="8782816" y="2168616"/>
            <a:ext cx="13807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917991" y="1768506"/>
            <a:ext cx="1156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10–20%</a:t>
            </a:r>
          </a:p>
        </p:txBody>
      </p:sp>
      <p:sp>
        <p:nvSpPr>
          <p:cNvPr id="49" name="TextBox 48"/>
          <p:cNvSpPr txBox="1"/>
          <p:nvPr/>
        </p:nvSpPr>
        <p:spPr>
          <a:xfrm>
            <a:off x="4572995" y="3019294"/>
            <a:ext cx="726481"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80%</a:t>
            </a:r>
          </a:p>
        </p:txBody>
      </p:sp>
      <p:sp>
        <p:nvSpPr>
          <p:cNvPr id="19" name="TextBox 18"/>
          <p:cNvSpPr txBox="1"/>
          <p:nvPr/>
        </p:nvSpPr>
        <p:spPr>
          <a:xfrm>
            <a:off x="3046059" y="5106215"/>
            <a:ext cx="3127779"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8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hyperparameters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cxnSp>
        <p:nvCxnSpPr>
          <p:cNvPr id="20" name="Straight Arrow Connector 19"/>
          <p:cNvCxnSpPr>
            <a:stCxn id="19" idx="0"/>
          </p:cNvCxnSpPr>
          <p:nvPr/>
        </p:nvCxnSpPr>
        <p:spPr>
          <a:xfrm flipH="1" flipV="1">
            <a:off x="4600958" y="4694726"/>
            <a:ext cx="8991" cy="4114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8605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7163" y="365125"/>
            <a:ext cx="9540053" cy="474119"/>
          </a:xfrm>
        </p:spPr>
        <p:txBody>
          <a:bodyPr/>
          <a:lstStyle/>
          <a:p>
            <a:r>
              <a:rPr lang="en-US" dirty="0"/>
              <a:t>ML pipeline: Evaluating and tuning the model</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28</a:t>
            </a:fld>
            <a:endParaRPr lang="en-US" dirty="0"/>
          </a:p>
        </p:txBody>
      </p:sp>
      <p:graphicFrame>
        <p:nvGraphicFramePr>
          <p:cNvPr id="9" name="Table 8"/>
          <p:cNvGraphicFramePr>
            <a:graphicFrameLocks noGrp="1"/>
          </p:cNvGraphicFramePr>
          <p:nvPr>
            <p:extLst/>
          </p:nvPr>
        </p:nvGraphicFramePr>
        <p:xfrm>
          <a:off x="419100" y="1612356"/>
          <a:ext cx="8363716" cy="1112520"/>
        </p:xfrm>
        <a:graphic>
          <a:graphicData uri="http://schemas.openxmlformats.org/drawingml/2006/table">
            <a:tbl>
              <a:tblPr firstRow="1" bandRow="1">
                <a:tableStyleId>{5C22544A-7EE6-4342-B048-85BDC9FD1C3A}</a:tableStyleId>
              </a:tblPr>
              <a:tblGrid>
                <a:gridCol w="1894875">
                  <a:extLst>
                    <a:ext uri="{9D8B030D-6E8A-4147-A177-3AD203B41FA5}">
                      <a16:colId xmlns:a16="http://schemas.microsoft.com/office/drawing/2014/main" val="3569448253"/>
                    </a:ext>
                  </a:extLst>
                </a:gridCol>
                <a:gridCol w="841317">
                  <a:extLst>
                    <a:ext uri="{9D8B030D-6E8A-4147-A177-3AD203B41FA5}">
                      <a16:colId xmlns:a16="http://schemas.microsoft.com/office/drawing/2014/main" val="3245032780"/>
                    </a:ext>
                  </a:extLst>
                </a:gridCol>
                <a:gridCol w="550059">
                  <a:extLst>
                    <a:ext uri="{9D8B030D-6E8A-4147-A177-3AD203B41FA5}">
                      <a16:colId xmlns:a16="http://schemas.microsoft.com/office/drawing/2014/main" val="1725762757"/>
                    </a:ext>
                  </a:extLst>
                </a:gridCol>
                <a:gridCol w="705203">
                  <a:extLst>
                    <a:ext uri="{9D8B030D-6E8A-4147-A177-3AD203B41FA5}">
                      <a16:colId xmlns:a16="http://schemas.microsoft.com/office/drawing/2014/main" val="2435913514"/>
                    </a:ext>
                  </a:extLst>
                </a:gridCol>
                <a:gridCol w="888556">
                  <a:extLst>
                    <a:ext uri="{9D8B030D-6E8A-4147-A177-3AD203B41FA5}">
                      <a16:colId xmlns:a16="http://schemas.microsoft.com/office/drawing/2014/main" val="773599827"/>
                    </a:ext>
                  </a:extLst>
                </a:gridCol>
                <a:gridCol w="691099">
                  <a:extLst>
                    <a:ext uri="{9D8B030D-6E8A-4147-A177-3AD203B41FA5}">
                      <a16:colId xmlns:a16="http://schemas.microsoft.com/office/drawing/2014/main" val="3469834758"/>
                    </a:ext>
                  </a:extLst>
                </a:gridCol>
                <a:gridCol w="1049152">
                  <a:extLst>
                    <a:ext uri="{9D8B030D-6E8A-4147-A177-3AD203B41FA5}">
                      <a16:colId xmlns:a16="http://schemas.microsoft.com/office/drawing/2014/main" val="4168854814"/>
                    </a:ext>
                  </a:extLst>
                </a:gridCol>
                <a:gridCol w="1743455">
                  <a:extLst>
                    <a:ext uri="{9D8B030D-6E8A-4147-A177-3AD203B41FA5}">
                      <a16:colId xmlns:a16="http://schemas.microsoft.com/office/drawing/2014/main" val="2744535986"/>
                    </a:ext>
                  </a:extLst>
                </a:gridCol>
              </a:tblGrid>
              <a:tr h="370840">
                <a:tc>
                  <a:txBody>
                    <a:bodyPr/>
                    <a:lstStyle/>
                    <a:p>
                      <a:r>
                        <a:rPr lang="en-US" dirty="0"/>
                        <a:t>Name</a:t>
                      </a:r>
                    </a:p>
                  </a:txBody>
                  <a:tcPr/>
                </a:tc>
                <a:tc>
                  <a:txBody>
                    <a:bodyPr/>
                    <a:lstStyle/>
                    <a:p>
                      <a:pPr algn="ctr"/>
                      <a:r>
                        <a:rPr lang="en-US" dirty="0"/>
                        <a:t>USA</a:t>
                      </a:r>
                    </a:p>
                  </a:txBody>
                  <a:tcPr>
                    <a:solidFill>
                      <a:schemeClr val="accent5"/>
                    </a:solidFill>
                  </a:tcPr>
                </a:tc>
                <a:tc>
                  <a:txBody>
                    <a:bodyPr/>
                    <a:lstStyle/>
                    <a:p>
                      <a:pPr algn="ctr"/>
                      <a:r>
                        <a:rPr lang="en-US" dirty="0"/>
                        <a:t>UK</a:t>
                      </a:r>
                    </a:p>
                  </a:txBody>
                  <a:tcPr>
                    <a:solidFill>
                      <a:schemeClr val="accent5"/>
                    </a:solidFill>
                  </a:tcPr>
                </a:tc>
                <a:tc>
                  <a:txBody>
                    <a:bodyPr/>
                    <a:lstStyle/>
                    <a:p>
                      <a:pPr algn="ctr"/>
                      <a:r>
                        <a:rPr lang="en-US" dirty="0"/>
                        <a:t>sex</a:t>
                      </a:r>
                    </a:p>
                  </a:txBody>
                  <a:tcPr>
                    <a:solidFill>
                      <a:schemeClr val="accent3"/>
                    </a:solidFill>
                  </a:tcPr>
                </a:tc>
                <a:tc>
                  <a:txBody>
                    <a:bodyPr/>
                    <a:lstStyle/>
                    <a:p>
                      <a:pPr algn="ctr"/>
                      <a:r>
                        <a:rPr lang="en-US" dirty="0"/>
                        <a:t>age</a:t>
                      </a:r>
                    </a:p>
                  </a:txBody>
                  <a:tcPr>
                    <a:solidFill>
                      <a:schemeClr val="accent4"/>
                    </a:solidFill>
                  </a:tcPr>
                </a:tc>
                <a:tc>
                  <a:txBody>
                    <a:bodyPr/>
                    <a:lstStyle/>
                    <a:p>
                      <a:pPr algn="ctr"/>
                      <a:r>
                        <a:rPr lang="en-US" dirty="0"/>
                        <a:t>bm</a:t>
                      </a:r>
                    </a:p>
                  </a:txBody>
                  <a:tcPr>
                    <a:solidFill>
                      <a:schemeClr val="accent4"/>
                    </a:solidFill>
                  </a:tcPr>
                </a:tc>
                <a:tc>
                  <a:txBody>
                    <a:bodyPr/>
                    <a:lstStyle/>
                    <a:p>
                      <a:pPr algn="ctr"/>
                      <a:r>
                        <a:rPr lang="en-US" dirty="0"/>
                        <a:t>dow</a:t>
                      </a:r>
                    </a:p>
                  </a:txBody>
                  <a:tcPr>
                    <a:solidFill>
                      <a:schemeClr val="accent4"/>
                    </a:solidFill>
                  </a:tcPr>
                </a:tc>
                <a:tc>
                  <a:txBody>
                    <a:bodyPr/>
                    <a:lstStyle/>
                    <a:p>
                      <a:pPr algn="ctr"/>
                      <a:r>
                        <a:rPr lang="en-US" dirty="0"/>
                        <a:t>target</a:t>
                      </a:r>
                    </a:p>
                  </a:txBody>
                  <a:tcPr>
                    <a:solidFill>
                      <a:schemeClr val="tx1">
                        <a:lumMod val="50000"/>
                        <a:lumOff val="50000"/>
                      </a:schemeClr>
                    </a:solidFill>
                  </a:tcPr>
                </a:tc>
                <a:extLst>
                  <a:ext uri="{0D108BD9-81ED-4DB2-BD59-A6C34878D82A}">
                    <a16:rowId xmlns:a16="http://schemas.microsoft.com/office/drawing/2014/main" val="3359624360"/>
                  </a:ext>
                </a:extLst>
              </a:tr>
              <a:tr h="370840">
                <a:tc>
                  <a:txBody>
                    <a:bodyPr/>
                    <a:lstStyle/>
                    <a:p>
                      <a:r>
                        <a:rPr lang="en-US" dirty="0"/>
                        <a:t>Richard Roe</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49</a:t>
                      </a:r>
                    </a:p>
                  </a:txBody>
                  <a:tcPr/>
                </a:tc>
                <a:tc>
                  <a:txBody>
                    <a:bodyPr/>
                    <a:lstStyle/>
                    <a:p>
                      <a:pPr algn="ctr"/>
                      <a:r>
                        <a:rPr lang="en-US" dirty="0"/>
                        <a:t>2</a:t>
                      </a:r>
                    </a:p>
                  </a:txBody>
                  <a:tcPr/>
                </a:tc>
                <a:tc>
                  <a:txBody>
                    <a:bodyPr/>
                    <a:lstStyle/>
                    <a:p>
                      <a:pPr algn="ctr"/>
                      <a:r>
                        <a:rPr lang="en-US" dirty="0"/>
                        <a:t>5</a:t>
                      </a:r>
                    </a:p>
                  </a:txBody>
                  <a:tcPr/>
                </a:tc>
                <a:tc>
                  <a:txBody>
                    <a:bodyPr/>
                    <a:lstStyle/>
                    <a:p>
                      <a:pPr algn="ctr"/>
                      <a:r>
                        <a:rPr lang="en-US" dirty="0"/>
                        <a:t>140,000</a:t>
                      </a:r>
                    </a:p>
                  </a:txBody>
                  <a:tcPr/>
                </a:tc>
                <a:extLst>
                  <a:ext uri="{0D108BD9-81ED-4DB2-BD59-A6C34878D82A}">
                    <a16:rowId xmlns:a16="http://schemas.microsoft.com/office/drawing/2014/main" val="4123502307"/>
                  </a:ext>
                </a:extLst>
              </a:tr>
              <a:tr h="370840">
                <a:tc>
                  <a:txBody>
                    <a:bodyPr/>
                    <a:lstStyle/>
                    <a:p>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2116897354"/>
                  </a:ext>
                </a:extLst>
              </a:tr>
            </a:tbl>
          </a:graphicData>
        </a:graphic>
      </p:graphicFrame>
      <p:sp>
        <p:nvSpPr>
          <p:cNvPr id="10" name="Rectangle 9"/>
          <p:cNvSpPr/>
          <p:nvPr/>
        </p:nvSpPr>
        <p:spPr>
          <a:xfrm>
            <a:off x="3819114" y="3723491"/>
            <a:ext cx="1563688" cy="97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Algorithm</a:t>
            </a:r>
          </a:p>
          <a:p>
            <a:pPr algn="ctr"/>
            <a:r>
              <a:rPr lang="en-US" sz="1600" dirty="0"/>
              <a:t>XGBoost</a:t>
            </a:r>
          </a:p>
        </p:txBody>
      </p:sp>
      <p:cxnSp>
        <p:nvCxnSpPr>
          <p:cNvPr id="14" name="Straight Arrow Connector 13"/>
          <p:cNvCxnSpPr>
            <a:stCxn id="10" idx="3"/>
            <a:endCxn id="40" idx="1"/>
          </p:cNvCxnSpPr>
          <p:nvPr/>
        </p:nvCxnSpPr>
        <p:spPr>
          <a:xfrm>
            <a:off x="5382802" y="4209109"/>
            <a:ext cx="873158" cy="28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a:endCxn id="10" idx="0"/>
          </p:cNvCxnSpPr>
          <p:nvPr/>
        </p:nvCxnSpPr>
        <p:spPr>
          <a:xfrm>
            <a:off x="4600958" y="2724876"/>
            <a:ext cx="0" cy="9986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6059" y="5106215"/>
            <a:ext cx="3127779"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8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hyperparameters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cxnSp>
        <p:nvCxnSpPr>
          <p:cNvPr id="20" name="Straight Arrow Connector 19"/>
          <p:cNvCxnSpPr>
            <a:stCxn id="19" idx="0"/>
            <a:endCxn id="10" idx="2"/>
          </p:cNvCxnSpPr>
          <p:nvPr/>
        </p:nvCxnSpPr>
        <p:spPr>
          <a:xfrm flipH="1" flipV="1">
            <a:off x="4600958" y="4694726"/>
            <a:ext cx="8991" cy="4114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255960" y="3726360"/>
            <a:ext cx="1563688" cy="97123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Trained model</a:t>
            </a:r>
          </a:p>
        </p:txBody>
      </p:sp>
      <p:sp>
        <p:nvSpPr>
          <p:cNvPr id="42" name="Can 41"/>
          <p:cNvSpPr/>
          <p:nvPr/>
        </p:nvSpPr>
        <p:spPr>
          <a:xfrm>
            <a:off x="10163556" y="1835774"/>
            <a:ext cx="1248156" cy="665683"/>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Test data</a:t>
            </a:r>
          </a:p>
        </p:txBody>
      </p:sp>
      <p:cxnSp>
        <p:nvCxnSpPr>
          <p:cNvPr id="44" name="Straight Arrow Connector 43"/>
          <p:cNvCxnSpPr>
            <a:stCxn id="9" idx="3"/>
            <a:endCxn id="42" idx="2"/>
          </p:cNvCxnSpPr>
          <p:nvPr/>
        </p:nvCxnSpPr>
        <p:spPr>
          <a:xfrm>
            <a:off x="8782816" y="2168616"/>
            <a:ext cx="13807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917991" y="1768506"/>
            <a:ext cx="1125629"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10-20%</a:t>
            </a:r>
          </a:p>
        </p:txBody>
      </p:sp>
      <p:sp>
        <p:nvSpPr>
          <p:cNvPr id="49" name="TextBox 48"/>
          <p:cNvSpPr txBox="1"/>
          <p:nvPr/>
        </p:nvSpPr>
        <p:spPr>
          <a:xfrm>
            <a:off x="4572995" y="3019294"/>
            <a:ext cx="726481"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80%</a:t>
            </a:r>
          </a:p>
        </p:txBody>
      </p:sp>
      <p:grpSp>
        <p:nvGrpSpPr>
          <p:cNvPr id="50" name="Group 49"/>
          <p:cNvGrpSpPr/>
          <p:nvPr/>
        </p:nvGrpSpPr>
        <p:grpSpPr>
          <a:xfrm>
            <a:off x="8818788" y="5316036"/>
            <a:ext cx="898236" cy="1222876"/>
            <a:chOff x="9846195" y="4724801"/>
            <a:chExt cx="898236" cy="1222876"/>
          </a:xfrm>
        </p:grpSpPr>
        <p:pic>
          <p:nvPicPr>
            <p:cNvPr id="51" name="Picture 2" descr="Image result for mean squared error machine learning&quot;"/>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846195" y="4724801"/>
              <a:ext cx="898236" cy="88432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9881578" y="5609123"/>
              <a:ext cx="82747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Metrics</a:t>
              </a:r>
            </a:p>
          </p:txBody>
        </p:sp>
      </p:grpSp>
      <p:sp>
        <p:nvSpPr>
          <p:cNvPr id="22" name="Rectangle 21"/>
          <p:cNvSpPr/>
          <p:nvPr/>
        </p:nvSpPr>
        <p:spPr>
          <a:xfrm>
            <a:off x="8479932" y="3720079"/>
            <a:ext cx="1563688" cy="9712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Hosted model</a:t>
            </a:r>
          </a:p>
        </p:txBody>
      </p:sp>
      <p:cxnSp>
        <p:nvCxnSpPr>
          <p:cNvPr id="23" name="Straight Arrow Connector 22"/>
          <p:cNvCxnSpPr>
            <a:stCxn id="40" idx="3"/>
            <a:endCxn id="22" idx="1"/>
          </p:cNvCxnSpPr>
          <p:nvPr/>
        </p:nvCxnSpPr>
        <p:spPr>
          <a:xfrm flipV="1">
            <a:off x="7819648" y="4205697"/>
            <a:ext cx="660284" cy="62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2" idx="2"/>
            <a:endCxn id="51" idx="0"/>
          </p:cNvCxnSpPr>
          <p:nvPr/>
        </p:nvCxnSpPr>
        <p:spPr>
          <a:xfrm>
            <a:off x="9261776" y="4691314"/>
            <a:ext cx="6130" cy="6247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2" idx="3"/>
            <a:endCxn id="22" idx="0"/>
          </p:cNvCxnSpPr>
          <p:nvPr/>
        </p:nvCxnSpPr>
        <p:spPr>
          <a:xfrm rot="5400000">
            <a:off x="9415394" y="2347839"/>
            <a:ext cx="1218622" cy="152585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358681" y="3096550"/>
            <a:ext cx="963725"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predict</a:t>
            </a:r>
          </a:p>
        </p:txBody>
      </p:sp>
      <p:cxnSp>
        <p:nvCxnSpPr>
          <p:cNvPr id="41" name="Elbow Connector 40"/>
          <p:cNvCxnSpPr>
            <a:stCxn id="54" idx="1"/>
            <a:endCxn id="19" idx="2"/>
          </p:cNvCxnSpPr>
          <p:nvPr/>
        </p:nvCxnSpPr>
        <p:spPr>
          <a:xfrm rot="10800000">
            <a:off x="4609950" y="5629435"/>
            <a:ext cx="4172867" cy="28765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53" idx="1"/>
            <a:endCxn id="36" idx="2"/>
          </p:cNvCxnSpPr>
          <p:nvPr/>
        </p:nvCxnSpPr>
        <p:spPr>
          <a:xfrm rot="10800000">
            <a:off x="3016687" y="2614515"/>
            <a:ext cx="5761558" cy="352601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8778245" y="568333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8782816" y="545989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p:cNvGrpSpPr/>
          <p:nvPr/>
        </p:nvGrpSpPr>
        <p:grpSpPr>
          <a:xfrm>
            <a:off x="2423299" y="1519489"/>
            <a:ext cx="1205387" cy="1205387"/>
            <a:chOff x="1684134" y="2838668"/>
            <a:chExt cx="1205387" cy="1205387"/>
          </a:xfrm>
        </p:grpSpPr>
        <p:sp>
          <p:nvSpPr>
            <p:cNvPr id="36" name="Rectangle 35"/>
            <p:cNvSpPr/>
            <p:nvPr/>
          </p:nvSpPr>
          <p:spPr>
            <a:xfrm>
              <a:off x="1820322" y="3019294"/>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Multiply 55"/>
            <p:cNvSpPr/>
            <p:nvPr/>
          </p:nvSpPr>
          <p:spPr>
            <a:xfrm>
              <a:off x="1684134" y="2838668"/>
              <a:ext cx="1205387" cy="120538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p:cNvSpPr txBox="1"/>
          <p:nvPr/>
        </p:nvSpPr>
        <p:spPr>
          <a:xfrm>
            <a:off x="1922845" y="3065461"/>
            <a:ext cx="1101585" cy="707886"/>
          </a:xfrm>
          <a:prstGeom prst="rect">
            <a:avLst/>
          </a:prstGeom>
          <a:noFill/>
        </p:spPr>
        <p:txBody>
          <a:bodyPr wrap="none" rtlCol="0">
            <a:spAutoFit/>
          </a:bodyPr>
          <a:lstStyle/>
          <a:p>
            <a:pPr algn="r"/>
            <a:r>
              <a:rPr lang="en-US" sz="2000" dirty="0">
                <a:ea typeface="Amazon Ember Light" panose="020B0403020204020204" pitchFamily="34" charset="0"/>
                <a:cs typeface="Amazon Ember Light" panose="020B0403020204020204" pitchFamily="34" charset="0"/>
              </a:rPr>
              <a:t>Change</a:t>
            </a:r>
          </a:p>
          <a:p>
            <a:pPr algn="r"/>
            <a:r>
              <a:rPr lang="en-US" sz="2000" dirty="0">
                <a:ea typeface="Amazon Ember Light" panose="020B0403020204020204" pitchFamily="34" charset="0"/>
                <a:cs typeface="Amazon Ember Light" panose="020B0403020204020204" pitchFamily="34" charset="0"/>
              </a:rPr>
              <a:t>features</a:t>
            </a:r>
          </a:p>
        </p:txBody>
      </p:sp>
      <p:sp>
        <p:nvSpPr>
          <p:cNvPr id="65" name="TextBox 64"/>
          <p:cNvSpPr txBox="1"/>
          <p:nvPr/>
        </p:nvSpPr>
        <p:spPr>
          <a:xfrm>
            <a:off x="5329451" y="5537288"/>
            <a:ext cx="3416705" cy="400110"/>
          </a:xfrm>
          <a:prstGeom prst="rect">
            <a:avLst/>
          </a:prstGeom>
          <a:noFill/>
        </p:spPr>
        <p:txBody>
          <a:bodyPr wrap="square" rtlCol="0">
            <a:spAutoFit/>
          </a:bodyPr>
          <a:lstStyle/>
          <a:p>
            <a:pPr algn="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Change hyperparameters</a:t>
            </a:r>
          </a:p>
        </p:txBody>
      </p:sp>
    </p:spTree>
    <p:custDataLst>
      <p:tags r:id="rId1"/>
    </p:custDataLst>
    <p:extLst>
      <p:ext uri="{BB962C8B-B14F-4D97-AF65-F5344CB8AC3E}">
        <p14:creationId xmlns:p14="http://schemas.microsoft.com/office/powerpoint/2010/main" val="406467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A5B0-CBD0-8842-9D8C-0F25E8823B44}"/>
              </a:ext>
            </a:extLst>
          </p:cNvPr>
          <p:cNvSpPr>
            <a:spLocks noGrp="1"/>
          </p:cNvSpPr>
          <p:nvPr>
            <p:ph type="title"/>
          </p:nvPr>
        </p:nvSpPr>
        <p:spPr/>
        <p:txBody>
          <a:bodyPr/>
          <a:lstStyle/>
          <a:p>
            <a:r>
              <a:rPr lang="en-US" dirty="0"/>
              <a:t>Overfitting and underfitting</a:t>
            </a:r>
          </a:p>
        </p:txBody>
      </p:sp>
      <p:sp>
        <p:nvSpPr>
          <p:cNvPr id="5" name="Footer Placeholder 4">
            <a:extLst>
              <a:ext uri="{FF2B5EF4-FFF2-40B4-BE49-F238E27FC236}">
                <a16:creationId xmlns:a16="http://schemas.microsoft.com/office/drawing/2014/main" id="{34D26AD5-391A-FB44-91D2-86A4C826E0B3}"/>
              </a:ext>
            </a:extLst>
          </p:cNvPr>
          <p:cNvSpPr>
            <a:spLocks noGrp="1"/>
          </p:cNvSpPr>
          <p:nvPr>
            <p:ph type="ftr" sz="quarter" idx="3"/>
          </p:nvPr>
        </p:nvSpPr>
        <p:spPr/>
        <p:txBody>
          <a:bodyPr/>
          <a:lstStyle/>
          <a:p>
            <a:r>
              <a:rPr lang="en-US"/>
              <a:t>© 2020, Amazon Web Services, Inc. or its Affiliates. All rights reserved.</a:t>
            </a:r>
            <a:endParaRPr lang="en-US" dirty="0"/>
          </a:p>
        </p:txBody>
      </p:sp>
      <p:grpSp>
        <p:nvGrpSpPr>
          <p:cNvPr id="110" name="Group 109"/>
          <p:cNvGrpSpPr/>
          <p:nvPr/>
        </p:nvGrpSpPr>
        <p:grpSpPr>
          <a:xfrm>
            <a:off x="4439416" y="2526676"/>
            <a:ext cx="3283274" cy="2867308"/>
            <a:chOff x="715045" y="2726309"/>
            <a:chExt cx="3283274" cy="2867308"/>
          </a:xfrm>
        </p:grpSpPr>
        <p:cxnSp>
          <p:nvCxnSpPr>
            <p:cNvPr id="212" name="Straight Arrow Connector 211"/>
            <p:cNvCxnSpPr/>
            <p:nvPr/>
          </p:nvCxnSpPr>
          <p:spPr>
            <a:xfrm flipV="1">
              <a:off x="1099669" y="2726309"/>
              <a:ext cx="0" cy="1928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1287964" y="3763096"/>
              <a:ext cx="2710355" cy="45583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p:cNvSpPr/>
            <p:nvPr/>
          </p:nvSpPr>
          <p:spPr>
            <a:xfrm rot="20454865">
              <a:off x="3608993" y="3366285"/>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p:cNvSpPr/>
            <p:nvPr/>
          </p:nvSpPr>
          <p:spPr>
            <a:xfrm rot="20454865">
              <a:off x="3451775" y="3215630"/>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p:cNvSpPr/>
            <p:nvPr/>
          </p:nvSpPr>
          <p:spPr>
            <a:xfrm rot="20454865">
              <a:off x="3442646" y="390591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p:cNvSpPr/>
            <p:nvPr/>
          </p:nvSpPr>
          <p:spPr>
            <a:xfrm rot="20454865">
              <a:off x="3083341" y="400745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p:cNvSpPr/>
            <p:nvPr/>
          </p:nvSpPr>
          <p:spPr>
            <a:xfrm rot="20454865">
              <a:off x="2896058" y="3751515"/>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p:cNvSpPr/>
            <p:nvPr/>
          </p:nvSpPr>
          <p:spPr>
            <a:xfrm rot="20454865">
              <a:off x="3832651" y="3523935"/>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p:cNvSpPr/>
            <p:nvPr/>
          </p:nvSpPr>
          <p:spPr>
            <a:xfrm rot="20454865">
              <a:off x="3688091" y="3755657"/>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p:cNvSpPr/>
            <p:nvPr/>
          </p:nvSpPr>
          <p:spPr>
            <a:xfrm rot="20454865">
              <a:off x="3386944" y="360749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p:cNvSpPr/>
            <p:nvPr/>
          </p:nvSpPr>
          <p:spPr>
            <a:xfrm rot="20454865">
              <a:off x="2780794" y="4108132"/>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Oval 222"/>
            <p:cNvSpPr/>
            <p:nvPr/>
          </p:nvSpPr>
          <p:spPr>
            <a:xfrm rot="20454865">
              <a:off x="2063119" y="4257805"/>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val 223"/>
            <p:cNvSpPr/>
            <p:nvPr/>
          </p:nvSpPr>
          <p:spPr>
            <a:xfrm rot="20454865">
              <a:off x="3186594" y="361103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Oval 224"/>
            <p:cNvSpPr/>
            <p:nvPr/>
          </p:nvSpPr>
          <p:spPr>
            <a:xfrm rot="20454865">
              <a:off x="2691248" y="3795983"/>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Oval 225"/>
            <p:cNvSpPr/>
            <p:nvPr/>
          </p:nvSpPr>
          <p:spPr>
            <a:xfrm rot="20454865">
              <a:off x="2437517" y="3956071"/>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Oval 226"/>
            <p:cNvSpPr/>
            <p:nvPr/>
          </p:nvSpPr>
          <p:spPr>
            <a:xfrm rot="20454865">
              <a:off x="1625594" y="3813300"/>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p:cNvSpPr/>
            <p:nvPr/>
          </p:nvSpPr>
          <p:spPr>
            <a:xfrm rot="20454865">
              <a:off x="1322493" y="3740253"/>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p:cNvSpPr/>
            <p:nvPr/>
          </p:nvSpPr>
          <p:spPr>
            <a:xfrm rot="20454865">
              <a:off x="1600014" y="4092572"/>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p:cNvSpPr/>
            <p:nvPr/>
          </p:nvSpPr>
          <p:spPr>
            <a:xfrm rot="20454865">
              <a:off x="2151155" y="394565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p:cNvSpPr/>
            <p:nvPr/>
          </p:nvSpPr>
          <p:spPr>
            <a:xfrm rot="20454865">
              <a:off x="1854498" y="403508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p:cNvSpPr/>
            <p:nvPr/>
          </p:nvSpPr>
          <p:spPr>
            <a:xfrm rot="20454865">
              <a:off x="1269290" y="4082295"/>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Oval 232"/>
            <p:cNvSpPr/>
            <p:nvPr/>
          </p:nvSpPr>
          <p:spPr>
            <a:xfrm rot="20454865">
              <a:off x="1241758" y="351196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5" name="Straight Arrow Connector 234"/>
            <p:cNvCxnSpPr/>
            <p:nvPr/>
          </p:nvCxnSpPr>
          <p:spPr>
            <a:xfrm>
              <a:off x="1099669" y="4640831"/>
              <a:ext cx="28510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715045" y="2752573"/>
              <a:ext cx="341760" cy="400110"/>
            </a:xfrm>
            <a:prstGeom prst="rect">
              <a:avLst/>
            </a:prstGeom>
            <a:noFill/>
          </p:spPr>
          <p:txBody>
            <a:bodyPr wrap="none" rtlCol="0">
              <a:spAutoFit/>
            </a:bodyPr>
            <a:lstStyle/>
            <a:p>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Y</a:t>
              </a:r>
            </a:p>
          </p:txBody>
        </p:sp>
        <p:sp>
          <p:nvSpPr>
            <p:cNvPr id="237" name="TextBox 236"/>
            <p:cNvSpPr txBox="1"/>
            <p:nvPr/>
          </p:nvSpPr>
          <p:spPr>
            <a:xfrm>
              <a:off x="3544791" y="4706614"/>
              <a:ext cx="341760" cy="400110"/>
            </a:xfrm>
            <a:prstGeom prst="rect">
              <a:avLst/>
            </a:prstGeom>
            <a:noFill/>
          </p:spPr>
          <p:txBody>
            <a:bodyPr wrap="none" rtlCol="0">
              <a:spAutoFit/>
            </a:bodyPr>
            <a:lstStyle/>
            <a:p>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X</a:t>
              </a:r>
            </a:p>
          </p:txBody>
        </p:sp>
        <p:sp>
          <p:nvSpPr>
            <p:cNvPr id="238" name="TextBox 237"/>
            <p:cNvSpPr txBox="1"/>
            <p:nvPr/>
          </p:nvSpPr>
          <p:spPr>
            <a:xfrm>
              <a:off x="1701870" y="5193507"/>
              <a:ext cx="1646605" cy="400110"/>
            </a:xfrm>
            <a:prstGeom prst="rect">
              <a:avLst/>
            </a:prstGeom>
            <a:noFill/>
          </p:spPr>
          <p:txBody>
            <a:bodyPr wrap="none" rtlCol="0">
              <a:spAutoFit/>
            </a:bodyPr>
            <a:lstStyle/>
            <a:p>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Underfitting</a:t>
              </a:r>
            </a:p>
          </p:txBody>
        </p:sp>
      </p:grpSp>
      <p:grpSp>
        <p:nvGrpSpPr>
          <p:cNvPr id="129" name="Group 128"/>
          <p:cNvGrpSpPr/>
          <p:nvPr/>
        </p:nvGrpSpPr>
        <p:grpSpPr>
          <a:xfrm>
            <a:off x="827134" y="2540775"/>
            <a:ext cx="3258026" cy="2855903"/>
            <a:chOff x="7953591" y="2740408"/>
            <a:chExt cx="3258026" cy="2855903"/>
          </a:xfrm>
        </p:grpSpPr>
        <p:cxnSp>
          <p:nvCxnSpPr>
            <p:cNvPr id="185" name="Straight Arrow Connector 184"/>
            <p:cNvCxnSpPr/>
            <p:nvPr/>
          </p:nvCxnSpPr>
          <p:spPr>
            <a:xfrm flipV="1">
              <a:off x="8360609" y="2740408"/>
              <a:ext cx="0" cy="1928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6" name="Freeform 185"/>
            <p:cNvSpPr/>
            <p:nvPr/>
          </p:nvSpPr>
          <p:spPr>
            <a:xfrm>
              <a:off x="8505092" y="3358662"/>
              <a:ext cx="2549770" cy="1015826"/>
            </a:xfrm>
            <a:custGeom>
              <a:avLst/>
              <a:gdLst>
                <a:gd name="connsiteX0" fmla="*/ 0 w 2549770"/>
                <a:gd name="connsiteY0" fmla="*/ 228600 h 1015826"/>
                <a:gd name="connsiteX1" fmla="*/ 111370 w 2549770"/>
                <a:gd name="connsiteY1" fmla="*/ 674076 h 1015826"/>
                <a:gd name="connsiteX2" fmla="*/ 410308 w 2549770"/>
                <a:gd name="connsiteY2" fmla="*/ 463061 h 1015826"/>
                <a:gd name="connsiteX3" fmla="*/ 679939 w 2549770"/>
                <a:gd name="connsiteY3" fmla="*/ 1014046 h 1015826"/>
                <a:gd name="connsiteX4" fmla="*/ 931985 w 2549770"/>
                <a:gd name="connsiteY4" fmla="*/ 650630 h 1015826"/>
                <a:gd name="connsiteX5" fmla="*/ 1230923 w 2549770"/>
                <a:gd name="connsiteY5" fmla="*/ 990600 h 1015826"/>
                <a:gd name="connsiteX6" fmla="*/ 1441939 w 2549770"/>
                <a:gd name="connsiteY6" fmla="*/ 574430 h 1015826"/>
                <a:gd name="connsiteX7" fmla="*/ 1869831 w 2549770"/>
                <a:gd name="connsiteY7" fmla="*/ 762000 h 1015826"/>
                <a:gd name="connsiteX8" fmla="*/ 1975339 w 2549770"/>
                <a:gd name="connsiteY8" fmla="*/ 293076 h 1015826"/>
                <a:gd name="connsiteX9" fmla="*/ 2391508 w 2549770"/>
                <a:gd name="connsiteY9" fmla="*/ 609600 h 1015826"/>
                <a:gd name="connsiteX10" fmla="*/ 2549770 w 2549770"/>
                <a:gd name="connsiteY10" fmla="*/ 0 h 101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770" h="1015826">
                  <a:moveTo>
                    <a:pt x="0" y="228600"/>
                  </a:moveTo>
                  <a:cubicBezTo>
                    <a:pt x="21492" y="431799"/>
                    <a:pt x="42985" y="634999"/>
                    <a:pt x="111370" y="674076"/>
                  </a:cubicBezTo>
                  <a:cubicBezTo>
                    <a:pt x="179755" y="713153"/>
                    <a:pt x="315547" y="406399"/>
                    <a:pt x="410308" y="463061"/>
                  </a:cubicBezTo>
                  <a:cubicBezTo>
                    <a:pt x="505069" y="519723"/>
                    <a:pt x="592993" y="982785"/>
                    <a:pt x="679939" y="1014046"/>
                  </a:cubicBezTo>
                  <a:cubicBezTo>
                    <a:pt x="766885" y="1045307"/>
                    <a:pt x="840155" y="654538"/>
                    <a:pt x="931985" y="650630"/>
                  </a:cubicBezTo>
                  <a:cubicBezTo>
                    <a:pt x="1023815" y="646722"/>
                    <a:pt x="1145931" y="1003300"/>
                    <a:pt x="1230923" y="990600"/>
                  </a:cubicBezTo>
                  <a:cubicBezTo>
                    <a:pt x="1315915" y="977900"/>
                    <a:pt x="1335454" y="612530"/>
                    <a:pt x="1441939" y="574430"/>
                  </a:cubicBezTo>
                  <a:cubicBezTo>
                    <a:pt x="1548424" y="536330"/>
                    <a:pt x="1780931" y="808892"/>
                    <a:pt x="1869831" y="762000"/>
                  </a:cubicBezTo>
                  <a:cubicBezTo>
                    <a:pt x="1958731" y="715108"/>
                    <a:pt x="1888393" y="318476"/>
                    <a:pt x="1975339" y="293076"/>
                  </a:cubicBezTo>
                  <a:cubicBezTo>
                    <a:pt x="2062285" y="267676"/>
                    <a:pt x="2295770" y="658446"/>
                    <a:pt x="2391508" y="609600"/>
                  </a:cubicBezTo>
                  <a:cubicBezTo>
                    <a:pt x="2487247" y="560754"/>
                    <a:pt x="2518508" y="280377"/>
                    <a:pt x="2549770" y="0"/>
                  </a:cubicBezTo>
                </a:path>
              </a:pathLst>
            </a:cu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Oval 186"/>
            <p:cNvSpPr/>
            <p:nvPr/>
          </p:nvSpPr>
          <p:spPr>
            <a:xfrm rot="20454865">
              <a:off x="10845008" y="335498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Oval 187"/>
            <p:cNvSpPr/>
            <p:nvPr/>
          </p:nvSpPr>
          <p:spPr>
            <a:xfrm rot="20454865">
              <a:off x="10691168" y="320258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p:cNvSpPr/>
            <p:nvPr/>
          </p:nvSpPr>
          <p:spPr>
            <a:xfrm rot="20454865">
              <a:off x="10640912" y="360696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p:cNvSpPr/>
            <p:nvPr/>
          </p:nvSpPr>
          <p:spPr>
            <a:xfrm rot="20454865">
              <a:off x="10940138" y="374420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Oval 190"/>
            <p:cNvSpPr/>
            <p:nvPr/>
          </p:nvSpPr>
          <p:spPr>
            <a:xfrm rot="20454865">
              <a:off x="11070864" y="350510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p:cNvSpPr/>
            <p:nvPr/>
          </p:nvSpPr>
          <p:spPr>
            <a:xfrm rot="20454865">
              <a:off x="10684136" y="389387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p:cNvSpPr/>
            <p:nvPr/>
          </p:nvSpPr>
          <p:spPr>
            <a:xfrm rot="20454865">
              <a:off x="10146325" y="375077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p:cNvSpPr/>
            <p:nvPr/>
          </p:nvSpPr>
          <p:spPr>
            <a:xfrm rot="20454865">
              <a:off x="9683003" y="393834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p:cNvSpPr/>
            <p:nvPr/>
          </p:nvSpPr>
          <p:spPr>
            <a:xfrm rot="20454865">
              <a:off x="9942137" y="3775373"/>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Oval 195"/>
            <p:cNvSpPr/>
            <p:nvPr/>
          </p:nvSpPr>
          <p:spPr>
            <a:xfrm rot="20454865">
              <a:off x="10306187" y="4001741"/>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rot="20454865">
              <a:off x="10436912" y="3598674"/>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Oval 197"/>
            <p:cNvSpPr/>
            <p:nvPr/>
          </p:nvSpPr>
          <p:spPr>
            <a:xfrm rot="20454865">
              <a:off x="10027965" y="410605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Oval 198"/>
            <p:cNvSpPr/>
            <p:nvPr/>
          </p:nvSpPr>
          <p:spPr>
            <a:xfrm rot="20454865">
              <a:off x="9093948" y="403615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Oval 199"/>
            <p:cNvSpPr/>
            <p:nvPr/>
          </p:nvSpPr>
          <p:spPr>
            <a:xfrm rot="20454865">
              <a:off x="8871079" y="3788675"/>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p:cNvSpPr/>
            <p:nvPr/>
          </p:nvSpPr>
          <p:spPr>
            <a:xfrm rot="20454865">
              <a:off x="9409626" y="3933864"/>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Oval 201"/>
            <p:cNvSpPr/>
            <p:nvPr/>
          </p:nvSpPr>
          <p:spPr>
            <a:xfrm rot="20454865">
              <a:off x="9310654" y="424779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p:cNvSpPr/>
            <p:nvPr/>
          </p:nvSpPr>
          <p:spPr>
            <a:xfrm rot="20454865">
              <a:off x="8481425" y="350630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p:cNvSpPr/>
            <p:nvPr/>
          </p:nvSpPr>
          <p:spPr>
            <a:xfrm rot="20454865">
              <a:off x="8567407" y="3750780"/>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Oval 204"/>
            <p:cNvSpPr/>
            <p:nvPr/>
          </p:nvSpPr>
          <p:spPr>
            <a:xfrm rot="20454865">
              <a:off x="8848707" y="4029863"/>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Oval 205"/>
            <p:cNvSpPr/>
            <p:nvPr/>
          </p:nvSpPr>
          <p:spPr>
            <a:xfrm rot="20454865">
              <a:off x="8525013" y="4080801"/>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Arrow Connector 206"/>
            <p:cNvCxnSpPr/>
            <p:nvPr/>
          </p:nvCxnSpPr>
          <p:spPr>
            <a:xfrm>
              <a:off x="8360609" y="4654930"/>
              <a:ext cx="28510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953591" y="2753846"/>
              <a:ext cx="341760" cy="400110"/>
            </a:xfrm>
            <a:prstGeom prst="rect">
              <a:avLst/>
            </a:prstGeom>
            <a:noFill/>
          </p:spPr>
          <p:txBody>
            <a:bodyPr wrap="none" rtlCol="0">
              <a:spAutoFit/>
            </a:bodyPr>
            <a:lstStyle/>
            <a:p>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Y</a:t>
              </a:r>
            </a:p>
          </p:txBody>
        </p:sp>
        <p:sp>
          <p:nvSpPr>
            <p:cNvPr id="209" name="TextBox 208"/>
            <p:cNvSpPr txBox="1"/>
            <p:nvPr/>
          </p:nvSpPr>
          <p:spPr>
            <a:xfrm>
              <a:off x="10783337" y="4707887"/>
              <a:ext cx="341760" cy="400110"/>
            </a:xfrm>
            <a:prstGeom prst="rect">
              <a:avLst/>
            </a:prstGeom>
            <a:noFill/>
          </p:spPr>
          <p:txBody>
            <a:bodyPr wrap="none" rtlCol="0">
              <a:spAutoFit/>
            </a:bodyPr>
            <a:lstStyle/>
            <a:p>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X</a:t>
              </a:r>
            </a:p>
          </p:txBody>
        </p:sp>
        <p:sp>
          <p:nvSpPr>
            <p:cNvPr id="210" name="TextBox 209"/>
            <p:cNvSpPr txBox="1"/>
            <p:nvPr/>
          </p:nvSpPr>
          <p:spPr>
            <a:xfrm>
              <a:off x="8997882" y="5196201"/>
              <a:ext cx="1487908" cy="400110"/>
            </a:xfrm>
            <a:prstGeom prst="rect">
              <a:avLst/>
            </a:prstGeom>
            <a:noFill/>
          </p:spPr>
          <p:txBody>
            <a:bodyPr wrap="none" rtlCol="0">
              <a:spAutoFit/>
            </a:bodyPr>
            <a:lstStyle/>
            <a:p>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Overfitting</a:t>
              </a:r>
            </a:p>
          </p:txBody>
        </p:sp>
      </p:grpSp>
      <p:grpSp>
        <p:nvGrpSpPr>
          <p:cNvPr id="132" name="Group 131"/>
          <p:cNvGrpSpPr/>
          <p:nvPr/>
        </p:nvGrpSpPr>
        <p:grpSpPr>
          <a:xfrm>
            <a:off x="8033367" y="2548615"/>
            <a:ext cx="3234793" cy="2845369"/>
            <a:chOff x="4256492" y="2748248"/>
            <a:chExt cx="3234793" cy="2845369"/>
          </a:xfrm>
        </p:grpSpPr>
        <p:cxnSp>
          <p:nvCxnSpPr>
            <p:cNvPr id="158" name="Straight Arrow Connector 157"/>
            <p:cNvCxnSpPr/>
            <p:nvPr/>
          </p:nvCxnSpPr>
          <p:spPr>
            <a:xfrm flipV="1">
              <a:off x="4638532" y="2748248"/>
              <a:ext cx="0" cy="1928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9" name="Freeform 158"/>
            <p:cNvSpPr/>
            <p:nvPr/>
          </p:nvSpPr>
          <p:spPr>
            <a:xfrm>
              <a:off x="4747846" y="3534508"/>
              <a:ext cx="2678723" cy="752085"/>
            </a:xfrm>
            <a:custGeom>
              <a:avLst/>
              <a:gdLst>
                <a:gd name="connsiteX0" fmla="*/ 0 w 2678723"/>
                <a:gd name="connsiteY0" fmla="*/ 322384 h 752085"/>
                <a:gd name="connsiteX1" fmla="*/ 773723 w 2678723"/>
                <a:gd name="connsiteY1" fmla="*/ 744415 h 752085"/>
                <a:gd name="connsiteX2" fmla="*/ 2678723 w 2678723"/>
                <a:gd name="connsiteY2" fmla="*/ 0 h 752085"/>
              </a:gdLst>
              <a:ahLst/>
              <a:cxnLst>
                <a:cxn ang="0">
                  <a:pos x="connsiteX0" y="connsiteY0"/>
                </a:cxn>
                <a:cxn ang="0">
                  <a:pos x="connsiteX1" y="connsiteY1"/>
                </a:cxn>
                <a:cxn ang="0">
                  <a:pos x="connsiteX2" y="connsiteY2"/>
                </a:cxn>
              </a:cxnLst>
              <a:rect l="l" t="t" r="r" b="b"/>
              <a:pathLst>
                <a:path w="2678723" h="752085">
                  <a:moveTo>
                    <a:pt x="0" y="322384"/>
                  </a:moveTo>
                  <a:cubicBezTo>
                    <a:pt x="163634" y="560265"/>
                    <a:pt x="327269" y="798146"/>
                    <a:pt x="773723" y="744415"/>
                  </a:cubicBezTo>
                  <a:cubicBezTo>
                    <a:pt x="1220177" y="690684"/>
                    <a:pt x="1949450" y="345342"/>
                    <a:pt x="2678723" y="0"/>
                  </a:cubicBezTo>
                </a:path>
              </a:pathLst>
            </a:cu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rot="20454865">
              <a:off x="7149961" y="335897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rot="20454865">
              <a:off x="6992743" y="3208321"/>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rot="20454865">
              <a:off x="6983614" y="3898610"/>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rot="20454865">
              <a:off x="6624309" y="4000150"/>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p:cNvSpPr/>
            <p:nvPr/>
          </p:nvSpPr>
          <p:spPr>
            <a:xfrm rot="20454865">
              <a:off x="6437026" y="374420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rot="20454865">
              <a:off x="7373619" y="351662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p:cNvSpPr/>
            <p:nvPr/>
          </p:nvSpPr>
          <p:spPr>
            <a:xfrm rot="20454865">
              <a:off x="7229059" y="3748348"/>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p:cNvSpPr/>
            <p:nvPr/>
          </p:nvSpPr>
          <p:spPr>
            <a:xfrm rot="20454865">
              <a:off x="6927912" y="360018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p:cNvSpPr/>
            <p:nvPr/>
          </p:nvSpPr>
          <p:spPr>
            <a:xfrm rot="20454865">
              <a:off x="6321762" y="4100823"/>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p:cNvSpPr/>
            <p:nvPr/>
          </p:nvSpPr>
          <p:spPr>
            <a:xfrm rot="20454865">
              <a:off x="5604087" y="425049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rot="20454865">
              <a:off x="6727562" y="3603730"/>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rot="20454865">
              <a:off x="6232216" y="3788674"/>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p:cNvSpPr/>
            <p:nvPr/>
          </p:nvSpPr>
          <p:spPr>
            <a:xfrm rot="20454865">
              <a:off x="5978485" y="3948762"/>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rot="20454865">
              <a:off x="5166562" y="3805991"/>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rot="20454865">
              <a:off x="4863461" y="3732944"/>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p:cNvSpPr/>
            <p:nvPr/>
          </p:nvSpPr>
          <p:spPr>
            <a:xfrm rot="20454865">
              <a:off x="5140982" y="4085263"/>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p:cNvSpPr/>
            <p:nvPr/>
          </p:nvSpPr>
          <p:spPr>
            <a:xfrm rot="20454865">
              <a:off x="5692123" y="3938350"/>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p:cNvSpPr/>
            <p:nvPr/>
          </p:nvSpPr>
          <p:spPr>
            <a:xfrm rot="20454865">
              <a:off x="5395466" y="4027777"/>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p:cNvSpPr/>
            <p:nvPr/>
          </p:nvSpPr>
          <p:spPr>
            <a:xfrm rot="20454865">
              <a:off x="4810258" y="4074986"/>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p:cNvSpPr/>
            <p:nvPr/>
          </p:nvSpPr>
          <p:spPr>
            <a:xfrm rot="20454865">
              <a:off x="4782726" y="3504659"/>
              <a:ext cx="117666" cy="1176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0" name="Straight Arrow Connector 179"/>
            <p:cNvCxnSpPr/>
            <p:nvPr/>
          </p:nvCxnSpPr>
          <p:spPr>
            <a:xfrm>
              <a:off x="4638532" y="4662770"/>
              <a:ext cx="28510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4256492" y="2753846"/>
              <a:ext cx="341760" cy="400110"/>
            </a:xfrm>
            <a:prstGeom prst="rect">
              <a:avLst/>
            </a:prstGeom>
            <a:noFill/>
          </p:spPr>
          <p:txBody>
            <a:bodyPr wrap="none" rtlCol="0">
              <a:spAutoFit/>
            </a:bodyPr>
            <a:lstStyle/>
            <a:p>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Y</a:t>
              </a:r>
            </a:p>
          </p:txBody>
        </p:sp>
        <p:sp>
          <p:nvSpPr>
            <p:cNvPr id="182" name="TextBox 181"/>
            <p:cNvSpPr txBox="1"/>
            <p:nvPr/>
          </p:nvSpPr>
          <p:spPr>
            <a:xfrm>
              <a:off x="7086238" y="4707887"/>
              <a:ext cx="341760" cy="400110"/>
            </a:xfrm>
            <a:prstGeom prst="rect">
              <a:avLst/>
            </a:prstGeom>
            <a:noFill/>
          </p:spPr>
          <p:txBody>
            <a:bodyPr wrap="none" rtlCol="0">
              <a:spAutoFit/>
            </a:bodyPr>
            <a:lstStyle/>
            <a:p>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X</a:t>
              </a:r>
            </a:p>
          </p:txBody>
        </p:sp>
        <p:sp>
          <p:nvSpPr>
            <p:cNvPr id="183" name="TextBox 182"/>
            <p:cNvSpPr txBox="1"/>
            <p:nvPr/>
          </p:nvSpPr>
          <p:spPr>
            <a:xfrm>
              <a:off x="5571810" y="5193507"/>
              <a:ext cx="1253869" cy="400110"/>
            </a:xfrm>
            <a:prstGeom prst="rect">
              <a:avLst/>
            </a:prstGeom>
            <a:noFill/>
          </p:spPr>
          <p:txBody>
            <a:bodyPr wrap="none" rtlCol="0">
              <a:spAutoFit/>
            </a:bodyPr>
            <a:lstStyle/>
            <a:p>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Balanced</a:t>
              </a:r>
            </a:p>
          </p:txBody>
        </p:sp>
      </p:grpSp>
      <p:sp>
        <p:nvSpPr>
          <p:cNvPr id="3" name="Slide Number Placeholder 2"/>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152261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pPr lvl="0"/>
            <a:r>
              <a:rPr lang="en-US" sz="2400" dirty="0"/>
              <a:t>Recognize how machine learning and deep learning are part of artificial intelligence</a:t>
            </a:r>
          </a:p>
          <a:p>
            <a:pPr lvl="0"/>
            <a:r>
              <a:rPr lang="en-US" sz="2400" dirty="0"/>
              <a:t>Describe artificial intelligence and machine learning terminology</a:t>
            </a:r>
          </a:p>
          <a:p>
            <a:pPr lvl="0"/>
            <a:r>
              <a:rPr lang="en-US" sz="2400" dirty="0"/>
              <a:t>Identify how machine learning can be used to solve a business problem </a:t>
            </a:r>
          </a:p>
          <a:p>
            <a:pPr lvl="0"/>
            <a:r>
              <a:rPr lang="en-US" sz="2400" dirty="0"/>
              <a:t>Describe the machine learning process </a:t>
            </a:r>
          </a:p>
          <a:p>
            <a:pPr lvl="0"/>
            <a:r>
              <a:rPr lang="en-US" sz="2400" dirty="0"/>
              <a:t>List the tools available to data scientists </a:t>
            </a:r>
          </a:p>
          <a:p>
            <a:pPr lvl="0"/>
            <a:r>
              <a:rPr lang="en-US" sz="2400" dirty="0"/>
              <a:t>Identify when to use machine learning instead of traditional software development methods </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2671968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1A55-D387-44CB-8495-4E1AFB98AC8E}"/>
              </a:ext>
            </a:extLst>
          </p:cNvPr>
          <p:cNvSpPr>
            <a:spLocks noGrp="1"/>
          </p:cNvSpPr>
          <p:nvPr>
            <p:ph type="title"/>
          </p:nvPr>
        </p:nvSpPr>
        <p:spPr>
          <a:xfrm>
            <a:off x="495847" y="361281"/>
            <a:ext cx="9034272" cy="474119"/>
          </a:xfrm>
        </p:spPr>
        <p:txBody>
          <a:bodyPr/>
          <a:lstStyle/>
          <a:p>
            <a:r>
              <a:rPr lang="en-US" dirty="0"/>
              <a:t>ML pipeline: Deployment</a:t>
            </a:r>
          </a:p>
        </p:txBody>
      </p:sp>
      <p:sp>
        <p:nvSpPr>
          <p:cNvPr id="4" name="Footer Placeholder 3">
            <a:extLst>
              <a:ext uri="{FF2B5EF4-FFF2-40B4-BE49-F238E27FC236}">
                <a16:creationId xmlns:a16="http://schemas.microsoft.com/office/drawing/2014/main" id="{022EEB9E-D8E9-45DB-861B-CF7588386B8D}"/>
              </a:ext>
            </a:extLst>
          </p:cNvPr>
          <p:cNvSpPr>
            <a:spLocks noGrp="1"/>
          </p:cNvSpPr>
          <p:nvPr>
            <p:ph type="ftr" sz="quarter" idx="3"/>
          </p:nvPr>
        </p:nvSpPr>
        <p:spPr>
          <a:xfrm>
            <a:off x="495847" y="6352506"/>
            <a:ext cx="3735457" cy="365125"/>
          </a:xfrm>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B80180E-D55B-4F0A-B749-2EB5A4A8C290}"/>
              </a:ext>
            </a:extLst>
          </p:cNvPr>
          <p:cNvSpPr>
            <a:spLocks noGrp="1"/>
          </p:cNvSpPr>
          <p:nvPr>
            <p:ph type="sldNum" sz="quarter" idx="12"/>
          </p:nvPr>
        </p:nvSpPr>
        <p:spPr>
          <a:xfrm>
            <a:off x="9106447" y="6352506"/>
            <a:ext cx="2743200" cy="365125"/>
          </a:xfrm>
        </p:spPr>
        <p:txBody>
          <a:bodyPr/>
          <a:lstStyle/>
          <a:p>
            <a:fld id="{B6A95138-A96E-2F42-A959-2EFD44FE4AB7}" type="slidenum">
              <a:rPr lang="en-US" smtClean="0"/>
              <a:t>30</a:t>
            </a:fld>
            <a:endParaRPr lang="en-US" dirty="0"/>
          </a:p>
        </p:txBody>
      </p:sp>
      <p:sp>
        <p:nvSpPr>
          <p:cNvPr id="3" name="Rectangle 2"/>
          <p:cNvSpPr/>
          <p:nvPr/>
        </p:nvSpPr>
        <p:spPr>
          <a:xfrm>
            <a:off x="481553" y="3973421"/>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Collect and label data</a:t>
            </a:r>
          </a:p>
        </p:txBody>
      </p:sp>
      <p:sp>
        <p:nvSpPr>
          <p:cNvPr id="22" name="Rectangle 21"/>
          <p:cNvSpPr/>
          <p:nvPr/>
        </p:nvSpPr>
        <p:spPr>
          <a:xfrm>
            <a:off x="2455414" y="3973421"/>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Evaluate data</a:t>
            </a:r>
          </a:p>
        </p:txBody>
      </p:sp>
      <p:sp>
        <p:nvSpPr>
          <p:cNvPr id="23" name="Rectangle 22"/>
          <p:cNvSpPr/>
          <p:nvPr/>
        </p:nvSpPr>
        <p:spPr>
          <a:xfrm>
            <a:off x="4429275" y="3973421"/>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Feature engineering</a:t>
            </a:r>
          </a:p>
        </p:txBody>
      </p:sp>
      <p:sp>
        <p:nvSpPr>
          <p:cNvPr id="24" name="Rectangle 23"/>
          <p:cNvSpPr/>
          <p:nvPr/>
        </p:nvSpPr>
        <p:spPr>
          <a:xfrm>
            <a:off x="6403136" y="3973422"/>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Select and train model</a:t>
            </a:r>
          </a:p>
        </p:txBody>
      </p:sp>
      <p:sp>
        <p:nvSpPr>
          <p:cNvPr id="25" name="Rectangle 24"/>
          <p:cNvSpPr/>
          <p:nvPr/>
        </p:nvSpPr>
        <p:spPr>
          <a:xfrm>
            <a:off x="8376997" y="3973421"/>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Evaluate model</a:t>
            </a:r>
          </a:p>
        </p:txBody>
      </p:sp>
      <p:sp>
        <p:nvSpPr>
          <p:cNvPr id="32" name="Rectangle 31"/>
          <p:cNvSpPr/>
          <p:nvPr/>
        </p:nvSpPr>
        <p:spPr>
          <a:xfrm>
            <a:off x="10366805" y="1237727"/>
            <a:ext cx="1498788" cy="9309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 model</a:t>
            </a:r>
          </a:p>
        </p:txBody>
      </p:sp>
      <p:sp>
        <p:nvSpPr>
          <p:cNvPr id="40" name="Rectangle 39"/>
          <p:cNvSpPr/>
          <p:nvPr/>
        </p:nvSpPr>
        <p:spPr>
          <a:xfrm>
            <a:off x="6403136" y="2561445"/>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Tune model</a:t>
            </a:r>
          </a:p>
        </p:txBody>
      </p:sp>
      <p:cxnSp>
        <p:nvCxnSpPr>
          <p:cNvPr id="7" name="Elbow Connector 6"/>
          <p:cNvCxnSpPr>
            <a:stCxn id="25" idx="0"/>
            <a:endCxn id="40" idx="3"/>
          </p:cNvCxnSpPr>
          <p:nvPr/>
        </p:nvCxnSpPr>
        <p:spPr>
          <a:xfrm rot="16200000" flipV="1">
            <a:off x="8040901" y="2887930"/>
            <a:ext cx="946514" cy="1224467"/>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40" idx="1"/>
            <a:endCxn id="23" idx="0"/>
          </p:cNvCxnSpPr>
          <p:nvPr/>
        </p:nvCxnSpPr>
        <p:spPr>
          <a:xfrm rot="10800000" flipV="1">
            <a:off x="5178670" y="3026907"/>
            <a:ext cx="1224467" cy="946514"/>
          </a:xfrm>
          <a:prstGeom prst="bentConnector2">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22" idx="1"/>
          </p:cNvCxnSpPr>
          <p:nvPr/>
        </p:nvCxnSpPr>
        <p:spPr>
          <a:xfrm>
            <a:off x="1980341"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2" idx="3"/>
            <a:endCxn id="23" idx="1"/>
          </p:cNvCxnSpPr>
          <p:nvPr/>
        </p:nvCxnSpPr>
        <p:spPr>
          <a:xfrm>
            <a:off x="3954202" y="4438883"/>
            <a:ext cx="475073" cy="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3" idx="3"/>
            <a:endCxn id="24" idx="1"/>
          </p:cNvCxnSpPr>
          <p:nvPr/>
        </p:nvCxnSpPr>
        <p:spPr>
          <a:xfrm>
            <a:off x="5928063"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3"/>
            <a:endCxn id="25" idx="1"/>
          </p:cNvCxnSpPr>
          <p:nvPr/>
        </p:nvCxnSpPr>
        <p:spPr>
          <a:xfrm flipV="1">
            <a:off x="7901924" y="4438883"/>
            <a:ext cx="47507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3"/>
            <a:endCxn id="152" idx="1"/>
          </p:cNvCxnSpPr>
          <p:nvPr/>
        </p:nvCxnSpPr>
        <p:spPr>
          <a:xfrm>
            <a:off x="9875785" y="4438883"/>
            <a:ext cx="286643" cy="1"/>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32" idx="1"/>
            <a:endCxn id="22" idx="0"/>
          </p:cNvCxnSpPr>
          <p:nvPr/>
        </p:nvCxnSpPr>
        <p:spPr>
          <a:xfrm rot="10800000" flipV="1">
            <a:off x="3204809" y="1703189"/>
            <a:ext cx="7161997" cy="2270232"/>
          </a:xfrm>
          <a:prstGeom prst="bentConnector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204809" y="1409468"/>
            <a:ext cx="7060400"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New data, retraining</a:t>
            </a:r>
          </a:p>
        </p:txBody>
      </p:sp>
      <p:cxnSp>
        <p:nvCxnSpPr>
          <p:cNvPr id="109" name="Straight Arrow Connector 108"/>
          <p:cNvCxnSpPr>
            <a:stCxn id="40" idx="2"/>
            <a:endCxn id="24" idx="0"/>
          </p:cNvCxnSpPr>
          <p:nvPr/>
        </p:nvCxnSpPr>
        <p:spPr>
          <a:xfrm>
            <a:off x="7152530" y="3492369"/>
            <a:ext cx="0" cy="48105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481553" y="2560431"/>
            <a:ext cx="1498788" cy="9309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Problem formulation</a:t>
            </a:r>
          </a:p>
        </p:txBody>
      </p:sp>
      <p:sp>
        <p:nvSpPr>
          <p:cNvPr id="114" name="TextBox 113"/>
          <p:cNvSpPr txBox="1"/>
          <p:nvPr/>
        </p:nvSpPr>
        <p:spPr>
          <a:xfrm>
            <a:off x="310056" y="1830097"/>
            <a:ext cx="184178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problem</a:t>
            </a:r>
          </a:p>
        </p:txBody>
      </p:sp>
      <p:cxnSp>
        <p:nvCxnSpPr>
          <p:cNvPr id="115" name="Straight Arrow Connector 114"/>
          <p:cNvCxnSpPr>
            <a:stCxn id="112" idx="2"/>
            <a:endCxn id="3" idx="0"/>
          </p:cNvCxnSpPr>
          <p:nvPr/>
        </p:nvCxnSpPr>
        <p:spPr>
          <a:xfrm>
            <a:off x="1230947" y="3491355"/>
            <a:ext cx="0" cy="48206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14" idx="2"/>
            <a:endCxn id="112" idx="0"/>
          </p:cNvCxnSpPr>
          <p:nvPr/>
        </p:nvCxnSpPr>
        <p:spPr>
          <a:xfrm>
            <a:off x="1230947" y="2168651"/>
            <a:ext cx="0" cy="391780"/>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52" idx="0"/>
            <a:endCxn id="32" idx="2"/>
          </p:cNvCxnSpPr>
          <p:nvPr/>
        </p:nvCxnSpPr>
        <p:spPr>
          <a:xfrm flipH="1" flipV="1">
            <a:off x="11116199" y="2168651"/>
            <a:ext cx="1" cy="1631206"/>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0608819" y="2743568"/>
            <a:ext cx="630957"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cxnSp>
        <p:nvCxnSpPr>
          <p:cNvPr id="146" name="Elbow Connector 145"/>
          <p:cNvCxnSpPr>
            <a:stCxn id="152" idx="2"/>
            <a:endCxn id="3" idx="2"/>
          </p:cNvCxnSpPr>
          <p:nvPr/>
        </p:nvCxnSpPr>
        <p:spPr>
          <a:xfrm rot="5400000" flipH="1">
            <a:off x="6086791" y="48502"/>
            <a:ext cx="173566" cy="9885253"/>
          </a:xfrm>
          <a:prstGeom prst="bentConnector3">
            <a:avLst>
              <a:gd name="adj1" fmla="val -520179"/>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Flowchart: Decision 151"/>
          <p:cNvSpPr/>
          <p:nvPr/>
        </p:nvSpPr>
        <p:spPr>
          <a:xfrm>
            <a:off x="10162428" y="3799857"/>
            <a:ext cx="1907544" cy="1278054"/>
          </a:xfrm>
          <a:prstGeom prst="flowChartDecisi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Meets business goal?</a:t>
            </a:r>
          </a:p>
        </p:txBody>
      </p:sp>
      <p:cxnSp>
        <p:nvCxnSpPr>
          <p:cNvPr id="159" name="Elbow Connector 158"/>
          <p:cNvCxnSpPr>
            <a:stCxn id="152" idx="2"/>
            <a:endCxn id="23" idx="2"/>
          </p:cNvCxnSpPr>
          <p:nvPr/>
        </p:nvCxnSpPr>
        <p:spPr>
          <a:xfrm rot="5400000" flipH="1">
            <a:off x="8060652" y="2022363"/>
            <a:ext cx="173566" cy="5937531"/>
          </a:xfrm>
          <a:prstGeom prst="bentConnector3">
            <a:avLst>
              <a:gd name="adj1" fmla="val -286032"/>
            </a:avLst>
          </a:prstGeom>
          <a:ln w="1270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10560316" y="5133957"/>
            <a:ext cx="630957"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164" name="TextBox 163"/>
          <p:cNvSpPr txBox="1"/>
          <p:nvPr/>
        </p:nvSpPr>
        <p:spPr>
          <a:xfrm>
            <a:off x="5170694" y="5266073"/>
            <a:ext cx="593753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Feature augmentation</a:t>
            </a:r>
          </a:p>
        </p:txBody>
      </p:sp>
      <p:sp>
        <p:nvSpPr>
          <p:cNvPr id="165" name="TextBox 164"/>
          <p:cNvSpPr txBox="1"/>
          <p:nvPr/>
        </p:nvSpPr>
        <p:spPr>
          <a:xfrm>
            <a:off x="1230947" y="5682155"/>
            <a:ext cx="9885254"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augmentation</a:t>
            </a:r>
          </a:p>
        </p:txBody>
      </p:sp>
    </p:spTree>
    <p:custDataLst>
      <p:tags r:id="rId1"/>
    </p:custDataLst>
    <p:extLst>
      <p:ext uri="{BB962C8B-B14F-4D97-AF65-F5344CB8AC3E}">
        <p14:creationId xmlns:p14="http://schemas.microsoft.com/office/powerpoint/2010/main" val="532544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Machine learning pipeline guides you through the process of evaluating and training a model</a:t>
            </a:r>
          </a:p>
          <a:p>
            <a:r>
              <a:rPr lang="en-US" dirty="0">
                <a:latin typeface="+mn-lt"/>
              </a:rPr>
              <a:t>Iterative process of – </a:t>
            </a:r>
          </a:p>
          <a:p>
            <a:pPr lvl="1"/>
            <a:r>
              <a:rPr lang="en-US" dirty="0">
                <a:latin typeface="+mn-lt"/>
              </a:rPr>
              <a:t>Data processing</a:t>
            </a:r>
          </a:p>
          <a:p>
            <a:pPr lvl="1"/>
            <a:r>
              <a:rPr lang="en-US" dirty="0">
                <a:latin typeface="+mn-lt"/>
              </a:rPr>
              <a:t>Training</a:t>
            </a:r>
          </a:p>
          <a:p>
            <a:pPr lvl="1"/>
            <a:r>
              <a:rPr lang="en-US" dirty="0">
                <a:latin typeface="+mn-lt"/>
              </a:rPr>
              <a:t>Evaluation</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31</a:t>
            </a:fld>
            <a:endParaRPr lang="en-US" dirty="0"/>
          </a:p>
        </p:txBody>
      </p:sp>
    </p:spTree>
    <p:custDataLst>
      <p:tags r:id="rId1"/>
    </p:custDataLst>
    <p:extLst>
      <p:ext uri="{BB962C8B-B14F-4D97-AF65-F5344CB8AC3E}">
        <p14:creationId xmlns:p14="http://schemas.microsoft.com/office/powerpoint/2010/main" val="1444219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2: Introduction to Machine Learning</a:t>
            </a:r>
          </a:p>
        </p:txBody>
      </p:sp>
      <p:sp>
        <p:nvSpPr>
          <p:cNvPr id="2" name="Title 1"/>
          <p:cNvSpPr>
            <a:spLocks noGrp="1"/>
          </p:cNvSpPr>
          <p:nvPr>
            <p:ph type="title"/>
          </p:nvPr>
        </p:nvSpPr>
        <p:spPr/>
        <p:txBody>
          <a:bodyPr>
            <a:noAutofit/>
          </a:bodyPr>
          <a:lstStyle/>
          <a:p>
            <a:r>
              <a:rPr lang="en-US" sz="4000" dirty="0">
                <a:latin typeface="+mj-lt"/>
              </a:rPr>
              <a:t>Section 4: Machine learning tools overview</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4099275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Python tools and libraries</a:t>
            </a:r>
          </a:p>
        </p:txBody>
      </p:sp>
      <p:sp>
        <p:nvSpPr>
          <p:cNvPr id="12" name="Content Placeholder 11">
            <a:extLst>
              <a:ext uri="{FF2B5EF4-FFF2-40B4-BE49-F238E27FC236}">
                <a16:creationId xmlns:a16="http://schemas.microsoft.com/office/drawing/2014/main" id="{1BBDD1B8-F731-4C63-BC62-7575A7E7D654}"/>
              </a:ext>
            </a:extLst>
          </p:cNvPr>
          <p:cNvSpPr>
            <a:spLocks noGrp="1"/>
          </p:cNvSpPr>
          <p:nvPr>
            <p:ph idx="1"/>
          </p:nvPr>
        </p:nvSpPr>
        <p:spPr/>
        <p:txBody>
          <a:bodyPr/>
          <a:lstStyle/>
          <a:p>
            <a:r>
              <a:rPr lang="en-US" dirty="0"/>
              <a:t>Jupyter Notebook</a:t>
            </a:r>
          </a:p>
          <a:p>
            <a:r>
              <a:rPr lang="en-US" dirty="0"/>
              <a:t>JupyterLab</a:t>
            </a:r>
          </a:p>
        </p:txBody>
      </p:sp>
      <p:sp>
        <p:nvSpPr>
          <p:cNvPr id="14" name="Content Placeholder 13">
            <a:extLst>
              <a:ext uri="{FF2B5EF4-FFF2-40B4-BE49-F238E27FC236}">
                <a16:creationId xmlns:a16="http://schemas.microsoft.com/office/drawing/2014/main" id="{EE3CF829-3625-430E-85CD-ABAF2770C034}"/>
              </a:ext>
            </a:extLst>
          </p:cNvPr>
          <p:cNvSpPr>
            <a:spLocks noGrp="1"/>
          </p:cNvSpPr>
          <p:nvPr>
            <p:ph idx="13"/>
          </p:nvPr>
        </p:nvSpPr>
        <p:spPr/>
        <p:txBody>
          <a:bodyPr/>
          <a:lstStyle/>
          <a:p>
            <a:r>
              <a:rPr lang="en-US" dirty="0"/>
              <a:t>pandas</a:t>
            </a:r>
          </a:p>
          <a:p>
            <a:r>
              <a:rPr lang="en-US" dirty="0"/>
              <a:t>Matplotlib</a:t>
            </a:r>
          </a:p>
          <a:p>
            <a:r>
              <a:rPr lang="en-US" dirty="0"/>
              <a:t>Seaborn</a:t>
            </a:r>
          </a:p>
          <a:p>
            <a:r>
              <a:rPr lang="en-US" dirty="0"/>
              <a:t>NumPy</a:t>
            </a:r>
          </a:p>
          <a:p>
            <a:r>
              <a:rPr lang="en-US" dirty="0"/>
              <a:t>scikit-learn</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955705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A6DA8C6-1190-4C93-A85F-8A2FD2DE9846}"/>
              </a:ext>
              <a:ext uri="{C183D7F6-B498-43B3-948B-1728B52AA6E4}">
                <adec:decorative xmlns:adec="http://schemas.microsoft.com/office/drawing/2017/decorative" val="1"/>
              </a:ext>
            </a:extLst>
          </p:cNvPr>
          <p:cNvCxnSpPr>
            <a:cxnSpLocks/>
          </p:cNvCxnSpPr>
          <p:nvPr/>
        </p:nvCxnSpPr>
        <p:spPr>
          <a:xfrm>
            <a:off x="5969170" y="1428121"/>
            <a:ext cx="11773" cy="5197539"/>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27" name="Content Placeholder 6">
            <a:extLst>
              <a:ext uri="{FF2B5EF4-FFF2-40B4-BE49-F238E27FC236}">
                <a16:creationId xmlns:a16="http://schemas.microsoft.com/office/drawing/2014/main" id="{E0389049-8228-4411-B687-03BE3BAE0607}"/>
              </a:ext>
            </a:extLst>
          </p:cNvPr>
          <p:cNvSpPr txBox="1">
            <a:spLocks/>
          </p:cNvSpPr>
          <p:nvPr/>
        </p:nvSpPr>
        <p:spPr>
          <a:xfrm>
            <a:off x="6257958" y="3967993"/>
            <a:ext cx="5401609" cy="2136414"/>
          </a:xfrm>
          <a:prstGeom prst="roundRect">
            <a:avLst/>
          </a:prstGeom>
          <a:ln w="28575">
            <a:solidFill>
              <a:schemeClr val="accent3"/>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Content Placeholder 6">
            <a:extLst>
              <a:ext uri="{FF2B5EF4-FFF2-40B4-BE49-F238E27FC236}">
                <a16:creationId xmlns:a16="http://schemas.microsoft.com/office/drawing/2014/main" id="{02E7DB82-8824-41B5-A27B-9F3F146F80F1}"/>
              </a:ext>
            </a:extLst>
          </p:cNvPr>
          <p:cNvSpPr txBox="1">
            <a:spLocks/>
          </p:cNvSpPr>
          <p:nvPr/>
        </p:nvSpPr>
        <p:spPr>
          <a:xfrm>
            <a:off x="300287" y="3967993"/>
            <a:ext cx="5401609" cy="2136414"/>
          </a:xfrm>
          <a:prstGeom prst="roundRect">
            <a:avLst/>
          </a:prstGeom>
          <a:ln w="28575">
            <a:solidFill>
              <a:schemeClr val="accent3"/>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6BC6C758-C944-414E-95B4-80C306C56476}"/>
              </a:ext>
            </a:extLst>
          </p:cNvPr>
          <p:cNvSpPr>
            <a:spLocks noGrp="1"/>
          </p:cNvSpPr>
          <p:nvPr>
            <p:ph type="title"/>
          </p:nvPr>
        </p:nvSpPr>
        <p:spPr/>
        <p:txBody>
          <a:bodyPr/>
          <a:lstStyle/>
          <a:p>
            <a:r>
              <a:rPr lang="en-US" sz="3600" dirty="0"/>
              <a:t>Machine learning frameworks and infrastructure </a:t>
            </a:r>
          </a:p>
        </p:txBody>
      </p:sp>
      <p:sp>
        <p:nvSpPr>
          <p:cNvPr id="3" name="Content Placeholder 2">
            <a:extLst>
              <a:ext uri="{FF2B5EF4-FFF2-40B4-BE49-F238E27FC236}">
                <a16:creationId xmlns:a16="http://schemas.microsoft.com/office/drawing/2014/main" id="{04E54F5B-35D2-4FA2-910D-8EEE1AF3985D}"/>
              </a:ext>
            </a:extLst>
          </p:cNvPr>
          <p:cNvSpPr>
            <a:spLocks noGrp="1"/>
          </p:cNvSpPr>
          <p:nvPr>
            <p:ph idx="1"/>
          </p:nvPr>
        </p:nvSpPr>
        <p:spPr>
          <a:xfrm>
            <a:off x="300287" y="1428121"/>
            <a:ext cx="5504688" cy="1786353"/>
          </a:xfrm>
        </p:spPr>
        <p:txBody>
          <a:bodyPr/>
          <a:lstStyle/>
          <a:p>
            <a:pPr marL="0" indent="0">
              <a:buNone/>
            </a:pPr>
            <a:r>
              <a:rPr lang="en-US" sz="2400" dirty="0"/>
              <a:t>Machine learning </a:t>
            </a:r>
            <a:r>
              <a:rPr lang="en-US" sz="2400" dirty="0">
                <a:solidFill>
                  <a:schemeClr val="accent6"/>
                </a:solidFill>
              </a:rPr>
              <a:t>frameworks</a:t>
            </a:r>
            <a:r>
              <a:rPr lang="en-US" sz="2400" dirty="0"/>
              <a:t> provide tools and code libraries:</a:t>
            </a:r>
          </a:p>
          <a:p>
            <a:pPr lvl="1"/>
            <a:r>
              <a:rPr lang="en-US" sz="2000" dirty="0"/>
              <a:t>Customized scripting </a:t>
            </a:r>
          </a:p>
          <a:p>
            <a:pPr lvl="1"/>
            <a:r>
              <a:rPr lang="en-US" sz="2000" dirty="0"/>
              <a:t>Integration with AWS services</a:t>
            </a:r>
          </a:p>
          <a:p>
            <a:pPr lvl="1"/>
            <a:r>
              <a:rPr lang="en-US" sz="2000" dirty="0"/>
              <a:t>Community of developers </a:t>
            </a:r>
          </a:p>
        </p:txBody>
      </p:sp>
      <p:sp>
        <p:nvSpPr>
          <p:cNvPr id="4" name="Content Placeholder 3">
            <a:extLst>
              <a:ext uri="{FF2B5EF4-FFF2-40B4-BE49-F238E27FC236}">
                <a16:creationId xmlns:a16="http://schemas.microsoft.com/office/drawing/2014/main" id="{91BB8F43-400B-4A62-8A32-C3320CB18DDC}"/>
              </a:ext>
            </a:extLst>
          </p:cNvPr>
          <p:cNvSpPr>
            <a:spLocks noGrp="1"/>
          </p:cNvSpPr>
          <p:nvPr>
            <p:ph idx="13"/>
          </p:nvPr>
        </p:nvSpPr>
        <p:spPr>
          <a:xfrm>
            <a:off x="6238503" y="1380976"/>
            <a:ext cx="5504688" cy="4648788"/>
          </a:xfrm>
        </p:spPr>
        <p:txBody>
          <a:bodyPr/>
          <a:lstStyle/>
          <a:p>
            <a:pPr marL="0" indent="0">
              <a:buNone/>
            </a:pPr>
            <a:r>
              <a:rPr lang="en-US" sz="2400" dirty="0"/>
              <a:t>Amazon </a:t>
            </a:r>
            <a:r>
              <a:rPr lang="en-US" sz="2400" dirty="0">
                <a:solidFill>
                  <a:schemeClr val="accent6"/>
                </a:solidFill>
              </a:rPr>
              <a:t>instances</a:t>
            </a:r>
            <a:r>
              <a:rPr lang="en-US" sz="2400" b="1" dirty="0">
                <a:solidFill>
                  <a:schemeClr val="accent6"/>
                </a:solidFill>
              </a:rPr>
              <a:t> </a:t>
            </a:r>
            <a:r>
              <a:rPr lang="en-US" sz="2400" dirty="0"/>
              <a:t>that are designed for machine learning applications:</a:t>
            </a:r>
          </a:p>
          <a:p>
            <a:pPr lvl="1"/>
            <a:r>
              <a:rPr lang="en-US" sz="2000" dirty="0"/>
              <a:t>AWS IoT Greengrass provides an infrastructure for building machine learning for IoT devices</a:t>
            </a:r>
          </a:p>
          <a:p>
            <a:pPr lvl="1"/>
            <a:r>
              <a:rPr lang="en-US" sz="2000" dirty="0"/>
              <a:t>Amazon Elastic Inference reduces costs for running machine learning applications</a:t>
            </a:r>
          </a:p>
          <a:p>
            <a:pPr marL="0" indent="0">
              <a:buNone/>
            </a:pPr>
            <a:endParaRPr lang="en-US" sz="2400" dirty="0"/>
          </a:p>
        </p:txBody>
      </p:sp>
      <p:sp>
        <p:nvSpPr>
          <p:cNvPr id="5" name="Footer Placeholder 4">
            <a:extLst>
              <a:ext uri="{FF2B5EF4-FFF2-40B4-BE49-F238E27FC236}">
                <a16:creationId xmlns:a16="http://schemas.microsoft.com/office/drawing/2014/main" id="{5EBA4562-A92C-4290-8998-AB68C45B5ECE}"/>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C4A97C49-CDBD-4BB8-BB28-0F464D45BC21}"/>
              </a:ext>
            </a:extLst>
          </p:cNvPr>
          <p:cNvSpPr>
            <a:spLocks noGrp="1"/>
          </p:cNvSpPr>
          <p:nvPr>
            <p:ph type="sldNum" sz="quarter" idx="12"/>
          </p:nvPr>
        </p:nvSpPr>
        <p:spPr/>
        <p:txBody>
          <a:bodyPr/>
          <a:lstStyle/>
          <a:p>
            <a:fld id="{B6A95138-A96E-2F42-A959-2EFD44FE4AB7}" type="slidenum">
              <a:rPr lang="en-US" smtClean="0"/>
              <a:t>34</a:t>
            </a:fld>
            <a:endParaRPr lang="en-US" dirty="0"/>
          </a:p>
        </p:txBody>
      </p:sp>
      <p:grpSp>
        <p:nvGrpSpPr>
          <p:cNvPr id="30" name="Group 29">
            <a:extLst>
              <a:ext uri="{FF2B5EF4-FFF2-40B4-BE49-F238E27FC236}">
                <a16:creationId xmlns:a16="http://schemas.microsoft.com/office/drawing/2014/main" id="{1446AD52-2775-4C6A-9145-71B5FFAE407E}"/>
              </a:ext>
            </a:extLst>
          </p:cNvPr>
          <p:cNvGrpSpPr/>
          <p:nvPr/>
        </p:nvGrpSpPr>
        <p:grpSpPr>
          <a:xfrm>
            <a:off x="6446458" y="4552956"/>
            <a:ext cx="1245855" cy="993028"/>
            <a:chOff x="6659279" y="4351161"/>
            <a:chExt cx="1245855" cy="993028"/>
          </a:xfrm>
        </p:grpSpPr>
        <p:pic>
          <p:nvPicPr>
            <p:cNvPr id="16" name="Graphic 15">
              <a:extLst>
                <a:ext uri="{FF2B5EF4-FFF2-40B4-BE49-F238E27FC236}">
                  <a16:creationId xmlns:a16="http://schemas.microsoft.com/office/drawing/2014/main" id="{DD766BA6-0051-4051-8980-BB87D4973EF9}"/>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10810" y="4351161"/>
              <a:ext cx="342792" cy="342792"/>
            </a:xfrm>
            <a:prstGeom prst="rect">
              <a:avLst/>
            </a:prstGeom>
          </p:spPr>
        </p:pic>
        <p:sp>
          <p:nvSpPr>
            <p:cNvPr id="17" name="TextBox 16">
              <a:extLst>
                <a:ext uri="{FF2B5EF4-FFF2-40B4-BE49-F238E27FC236}">
                  <a16:creationId xmlns:a16="http://schemas.microsoft.com/office/drawing/2014/main" id="{9503F577-EBB0-448F-BD72-3610BC8B0801}"/>
                </a:ext>
              </a:extLst>
            </p:cNvPr>
            <p:cNvSpPr txBox="1"/>
            <p:nvPr/>
          </p:nvSpPr>
          <p:spPr>
            <a:xfrm>
              <a:off x="6659279" y="4759414"/>
              <a:ext cx="1245855" cy="584775"/>
            </a:xfrm>
            <a:prstGeom prst="rect">
              <a:avLst/>
            </a:prstGeom>
            <a:noFill/>
          </p:spPr>
          <p:txBody>
            <a:bodyPr wrap="square" rtlCol="0">
              <a:spAutoFit/>
            </a:bodyPr>
            <a:lstStyle/>
            <a:p>
              <a:pPr algn="ctr"/>
              <a:r>
                <a:rPr lang="en-US" sz="1600" dirty="0"/>
                <a:t>EC2 P3 instances</a:t>
              </a:r>
            </a:p>
          </p:txBody>
        </p:sp>
      </p:grpSp>
      <p:grpSp>
        <p:nvGrpSpPr>
          <p:cNvPr id="31" name="Group 30">
            <a:extLst>
              <a:ext uri="{FF2B5EF4-FFF2-40B4-BE49-F238E27FC236}">
                <a16:creationId xmlns:a16="http://schemas.microsoft.com/office/drawing/2014/main" id="{22D9D2A6-8BF8-4E82-804F-C00434D56B86}"/>
              </a:ext>
            </a:extLst>
          </p:cNvPr>
          <p:cNvGrpSpPr/>
          <p:nvPr/>
        </p:nvGrpSpPr>
        <p:grpSpPr>
          <a:xfrm>
            <a:off x="7779591" y="4552956"/>
            <a:ext cx="1005928" cy="1235604"/>
            <a:chOff x="7754109" y="4360551"/>
            <a:chExt cx="1005928" cy="1235604"/>
          </a:xfrm>
        </p:grpSpPr>
        <p:pic>
          <p:nvPicPr>
            <p:cNvPr id="18" name="Graphic 17">
              <a:extLst>
                <a:ext uri="{FF2B5EF4-FFF2-40B4-BE49-F238E27FC236}">
                  <a16:creationId xmlns:a16="http://schemas.microsoft.com/office/drawing/2014/main" id="{CF0C980F-0F92-49D2-9B36-9F7EEB4E05AD}"/>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62416" y="4360551"/>
              <a:ext cx="350834" cy="350834"/>
            </a:xfrm>
            <a:prstGeom prst="rect">
              <a:avLst/>
            </a:prstGeom>
          </p:spPr>
        </p:pic>
        <p:sp>
          <p:nvSpPr>
            <p:cNvPr id="19" name="TextBox 18">
              <a:extLst>
                <a:ext uri="{FF2B5EF4-FFF2-40B4-BE49-F238E27FC236}">
                  <a16:creationId xmlns:a16="http://schemas.microsoft.com/office/drawing/2014/main" id="{6EB3EBF4-0268-4B29-830D-EC10E772B085}"/>
                </a:ext>
              </a:extLst>
            </p:cNvPr>
            <p:cNvSpPr txBox="1"/>
            <p:nvPr/>
          </p:nvSpPr>
          <p:spPr>
            <a:xfrm>
              <a:off x="7754109" y="4765158"/>
              <a:ext cx="1005928" cy="830997"/>
            </a:xfrm>
            <a:prstGeom prst="rect">
              <a:avLst/>
            </a:prstGeom>
            <a:noFill/>
          </p:spPr>
          <p:txBody>
            <a:bodyPr wrap="square" rtlCol="0">
              <a:spAutoFit/>
            </a:bodyPr>
            <a:lstStyle/>
            <a:p>
              <a:pPr algn="ctr"/>
              <a:r>
                <a:rPr lang="en-US" sz="1600" dirty="0"/>
                <a:t>EC2 C5 and C5n instances</a:t>
              </a:r>
            </a:p>
          </p:txBody>
        </p:sp>
      </p:grpSp>
      <p:grpSp>
        <p:nvGrpSpPr>
          <p:cNvPr id="32" name="Group 31">
            <a:extLst>
              <a:ext uri="{FF2B5EF4-FFF2-40B4-BE49-F238E27FC236}">
                <a16:creationId xmlns:a16="http://schemas.microsoft.com/office/drawing/2014/main" id="{47726C52-CB2F-45D6-9D5E-D8EDA094BCCA}"/>
              </a:ext>
            </a:extLst>
          </p:cNvPr>
          <p:cNvGrpSpPr/>
          <p:nvPr/>
        </p:nvGrpSpPr>
        <p:grpSpPr>
          <a:xfrm>
            <a:off x="8872797" y="4552956"/>
            <a:ext cx="1245854" cy="951941"/>
            <a:chOff x="8730543" y="4398069"/>
            <a:chExt cx="1245854" cy="951941"/>
          </a:xfrm>
        </p:grpSpPr>
        <p:sp>
          <p:nvSpPr>
            <p:cNvPr id="20" name="TextBox 19">
              <a:extLst>
                <a:ext uri="{FF2B5EF4-FFF2-40B4-BE49-F238E27FC236}">
                  <a16:creationId xmlns:a16="http://schemas.microsoft.com/office/drawing/2014/main" id="{B69B87C7-E9CA-4C90-A6EC-B58C9B370150}"/>
                </a:ext>
              </a:extLst>
            </p:cNvPr>
            <p:cNvSpPr txBox="1"/>
            <p:nvPr/>
          </p:nvSpPr>
          <p:spPr>
            <a:xfrm>
              <a:off x="8730543" y="4765235"/>
              <a:ext cx="1245854" cy="584775"/>
            </a:xfrm>
            <a:prstGeom prst="rect">
              <a:avLst/>
            </a:prstGeom>
            <a:noFill/>
          </p:spPr>
          <p:txBody>
            <a:bodyPr wrap="square" rtlCol="0">
              <a:spAutoFit/>
            </a:bodyPr>
            <a:lstStyle/>
            <a:p>
              <a:pPr algn="ctr"/>
              <a:r>
                <a:rPr lang="en-US" sz="1600" dirty="0"/>
                <a:t>AWS IoT Greengrass</a:t>
              </a:r>
            </a:p>
          </p:txBody>
        </p:sp>
        <p:pic>
          <p:nvPicPr>
            <p:cNvPr id="21" name="Graphic 20">
              <a:extLst>
                <a:ext uri="{FF2B5EF4-FFF2-40B4-BE49-F238E27FC236}">
                  <a16:creationId xmlns:a16="http://schemas.microsoft.com/office/drawing/2014/main" id="{E32440BE-AE11-4633-887A-5CE1152DB294}"/>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210545" y="4398069"/>
              <a:ext cx="285851" cy="285851"/>
            </a:xfrm>
            <a:prstGeom prst="rect">
              <a:avLst/>
            </a:prstGeom>
          </p:spPr>
        </p:pic>
      </p:grpSp>
      <p:grpSp>
        <p:nvGrpSpPr>
          <p:cNvPr id="33" name="Group 32">
            <a:extLst>
              <a:ext uri="{FF2B5EF4-FFF2-40B4-BE49-F238E27FC236}">
                <a16:creationId xmlns:a16="http://schemas.microsoft.com/office/drawing/2014/main" id="{17E1CD8A-46E2-46E4-9300-77D33EFE42EB}"/>
              </a:ext>
            </a:extLst>
          </p:cNvPr>
          <p:cNvGrpSpPr/>
          <p:nvPr/>
        </p:nvGrpSpPr>
        <p:grpSpPr>
          <a:xfrm>
            <a:off x="10205929" y="4552956"/>
            <a:ext cx="1135526" cy="1217555"/>
            <a:chOff x="9905630" y="4388033"/>
            <a:chExt cx="1135526" cy="1217555"/>
          </a:xfrm>
        </p:grpSpPr>
        <p:sp>
          <p:nvSpPr>
            <p:cNvPr id="22" name="TextBox 21">
              <a:extLst>
                <a:ext uri="{FF2B5EF4-FFF2-40B4-BE49-F238E27FC236}">
                  <a16:creationId xmlns:a16="http://schemas.microsoft.com/office/drawing/2014/main" id="{6AFFF7D1-F462-44AB-9F2D-92D3F31177DA}"/>
                </a:ext>
              </a:extLst>
            </p:cNvPr>
            <p:cNvSpPr txBox="1"/>
            <p:nvPr/>
          </p:nvSpPr>
          <p:spPr>
            <a:xfrm>
              <a:off x="9905630" y="4774591"/>
              <a:ext cx="1135526" cy="830997"/>
            </a:xfrm>
            <a:prstGeom prst="rect">
              <a:avLst/>
            </a:prstGeom>
            <a:noFill/>
          </p:spPr>
          <p:txBody>
            <a:bodyPr wrap="square" rtlCol="0">
              <a:spAutoFit/>
            </a:bodyPr>
            <a:lstStyle/>
            <a:p>
              <a:pPr algn="ctr"/>
              <a:r>
                <a:rPr lang="en-US" sz="1600" dirty="0"/>
                <a:t>Amazon Elastic Inference</a:t>
              </a:r>
            </a:p>
          </p:txBody>
        </p:sp>
        <p:pic>
          <p:nvPicPr>
            <p:cNvPr id="23" name="Graphic 22">
              <a:extLst>
                <a:ext uri="{FF2B5EF4-FFF2-40B4-BE49-F238E27FC236}">
                  <a16:creationId xmlns:a16="http://schemas.microsoft.com/office/drawing/2014/main" id="{2052ECC0-E813-4BBC-BFC1-42F47F40B134}"/>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325450" y="4388033"/>
              <a:ext cx="295887" cy="295887"/>
            </a:xfrm>
            <a:prstGeom prst="rect">
              <a:avLst/>
            </a:prstGeom>
          </p:spPr>
        </p:pic>
      </p:grpSp>
      <p:sp>
        <p:nvSpPr>
          <p:cNvPr id="25" name="TextBox 24">
            <a:extLst>
              <a:ext uri="{FF2B5EF4-FFF2-40B4-BE49-F238E27FC236}">
                <a16:creationId xmlns:a16="http://schemas.microsoft.com/office/drawing/2014/main" id="{E371D0B6-AE62-445A-A103-2D9A45482A33}"/>
              </a:ext>
            </a:extLst>
          </p:cNvPr>
          <p:cNvSpPr txBox="1"/>
          <p:nvPr/>
        </p:nvSpPr>
        <p:spPr>
          <a:xfrm>
            <a:off x="513229" y="4027680"/>
            <a:ext cx="1898363" cy="1854097"/>
          </a:xfrm>
          <a:prstGeom prst="rect">
            <a:avLst/>
          </a:prstGeom>
          <a:noFill/>
        </p:spPr>
        <p:txBody>
          <a:bodyPr wrap="square" rtlCol="0">
            <a:spAutoFit/>
          </a:bodyPr>
          <a:lstStyle/>
          <a:p>
            <a:pPr>
              <a:lnSpc>
                <a:spcPct val="2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PyTorch</a:t>
            </a:r>
          </a:p>
          <a:p>
            <a:pPr>
              <a:lnSpc>
                <a:spcPct val="2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TensorFlow</a:t>
            </a:r>
          </a:p>
          <a:p>
            <a:pPr>
              <a:lnSpc>
                <a:spcPct val="2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Keras</a:t>
            </a:r>
          </a:p>
        </p:txBody>
      </p:sp>
      <p:sp>
        <p:nvSpPr>
          <p:cNvPr id="28" name="TextBox 27">
            <a:extLst>
              <a:ext uri="{FF2B5EF4-FFF2-40B4-BE49-F238E27FC236}">
                <a16:creationId xmlns:a16="http://schemas.microsoft.com/office/drawing/2014/main" id="{BEB752F3-741A-4D2A-B338-ED4CF0275B98}"/>
              </a:ext>
            </a:extLst>
          </p:cNvPr>
          <p:cNvSpPr txBox="1"/>
          <p:nvPr/>
        </p:nvSpPr>
        <p:spPr>
          <a:xfrm>
            <a:off x="2099711" y="4027680"/>
            <a:ext cx="1898363" cy="1854097"/>
          </a:xfrm>
          <a:prstGeom prst="rect">
            <a:avLst/>
          </a:prstGeom>
          <a:noFill/>
        </p:spPr>
        <p:txBody>
          <a:bodyPr wrap="square" rtlCol="0">
            <a:spAutoFit/>
          </a:bodyPr>
          <a:lstStyle/>
          <a:p>
            <a:pPr>
              <a:lnSpc>
                <a:spcPct val="2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Caffe2</a:t>
            </a:r>
          </a:p>
          <a:p>
            <a:pPr>
              <a:lnSpc>
                <a:spcPct val="2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Gluon</a:t>
            </a:r>
          </a:p>
          <a:p>
            <a:pPr>
              <a:lnSpc>
                <a:spcPct val="2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CNTK</a:t>
            </a:r>
          </a:p>
        </p:txBody>
      </p:sp>
      <p:sp>
        <p:nvSpPr>
          <p:cNvPr id="29" name="TextBox 28">
            <a:extLst>
              <a:ext uri="{FF2B5EF4-FFF2-40B4-BE49-F238E27FC236}">
                <a16:creationId xmlns:a16="http://schemas.microsoft.com/office/drawing/2014/main" id="{1C0CCFE7-D59D-45E5-AFB6-3DDCA9704077}"/>
              </a:ext>
            </a:extLst>
          </p:cNvPr>
          <p:cNvSpPr txBox="1"/>
          <p:nvPr/>
        </p:nvSpPr>
        <p:spPr>
          <a:xfrm>
            <a:off x="3686193" y="4027680"/>
            <a:ext cx="1898363" cy="1854097"/>
          </a:xfrm>
          <a:prstGeom prst="rect">
            <a:avLst/>
          </a:prstGeom>
          <a:noFill/>
        </p:spPr>
        <p:txBody>
          <a:bodyPr wrap="square" rtlCol="0">
            <a:spAutoFit/>
          </a:bodyPr>
          <a:lstStyle/>
          <a:p>
            <a:pPr>
              <a:lnSpc>
                <a:spcPct val="2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Torch</a:t>
            </a:r>
          </a:p>
          <a:p>
            <a:pPr>
              <a:lnSpc>
                <a:spcPct val="2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Chainer</a:t>
            </a:r>
          </a:p>
          <a:p>
            <a:pPr>
              <a:lnSpc>
                <a:spcPct val="200000"/>
              </a:lnSpc>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Apache MXNet</a:t>
            </a:r>
          </a:p>
        </p:txBody>
      </p:sp>
    </p:spTree>
    <p:custDataLst>
      <p:tags r:id="rId1"/>
    </p:custDataLst>
    <p:extLst>
      <p:ext uri="{BB962C8B-B14F-4D97-AF65-F5344CB8AC3E}">
        <p14:creationId xmlns:p14="http://schemas.microsoft.com/office/powerpoint/2010/main" val="692680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SageMaker</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35</a:t>
            </a:fld>
            <a:endParaRPr lang="en-US" dirty="0"/>
          </a:p>
        </p:txBody>
      </p:sp>
      <p:grpSp>
        <p:nvGrpSpPr>
          <p:cNvPr id="10" name="Group 9">
            <a:extLst>
              <a:ext uri="{FF2B5EF4-FFF2-40B4-BE49-F238E27FC236}">
                <a16:creationId xmlns:a16="http://schemas.microsoft.com/office/drawing/2014/main" id="{6A97BBCB-96D1-48DB-B1C0-D4AED3912FE4}"/>
              </a:ext>
            </a:extLst>
          </p:cNvPr>
          <p:cNvGrpSpPr/>
          <p:nvPr/>
        </p:nvGrpSpPr>
        <p:grpSpPr>
          <a:xfrm>
            <a:off x="287699" y="1921191"/>
            <a:ext cx="2000887" cy="3505561"/>
            <a:chOff x="381828" y="1921191"/>
            <a:chExt cx="2000887" cy="3505561"/>
          </a:xfrm>
        </p:grpSpPr>
        <p:pic>
          <p:nvPicPr>
            <p:cNvPr id="5" name="Picture 4"/>
            <p:cNvPicPr>
              <a:picLocks noChangeAspect="1"/>
            </p:cNvPicPr>
            <p:nvPr/>
          </p:nvPicPr>
          <p:blipFill>
            <a:blip r:embed="rId4"/>
            <a:stretch>
              <a:fillRect/>
            </a:stretch>
          </p:blipFill>
          <p:spPr>
            <a:xfrm>
              <a:off x="381828" y="1921191"/>
              <a:ext cx="1905000" cy="1285875"/>
            </a:xfrm>
            <a:prstGeom prst="rect">
              <a:avLst/>
            </a:prstGeom>
          </p:spPr>
        </p:pic>
        <p:sp>
          <p:nvSpPr>
            <p:cNvPr id="11" name="TextBox 10"/>
            <p:cNvSpPr txBox="1"/>
            <p:nvPr/>
          </p:nvSpPr>
          <p:spPr>
            <a:xfrm>
              <a:off x="419100" y="3234423"/>
              <a:ext cx="170591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Ground Truth</a:t>
              </a:r>
            </a:p>
          </p:txBody>
        </p:sp>
        <p:sp>
          <p:nvSpPr>
            <p:cNvPr id="12" name="TextBox 11"/>
            <p:cNvSpPr txBox="1"/>
            <p:nvPr/>
          </p:nvSpPr>
          <p:spPr>
            <a:xfrm>
              <a:off x="413564" y="3610870"/>
              <a:ext cx="1969151" cy="1815882"/>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Set up and manage labeling jobs for highly accurate training datasets by using active learning and human labeling.</a:t>
              </a:r>
            </a:p>
          </p:txBody>
        </p:sp>
      </p:grpSp>
      <p:grpSp>
        <p:nvGrpSpPr>
          <p:cNvPr id="21" name="Group 20">
            <a:extLst>
              <a:ext uri="{FF2B5EF4-FFF2-40B4-BE49-F238E27FC236}">
                <a16:creationId xmlns:a16="http://schemas.microsoft.com/office/drawing/2014/main" id="{F1B93601-A953-4AE8-B697-1F6E28720B19}"/>
              </a:ext>
            </a:extLst>
          </p:cNvPr>
          <p:cNvGrpSpPr/>
          <p:nvPr/>
        </p:nvGrpSpPr>
        <p:grpSpPr>
          <a:xfrm>
            <a:off x="2519408" y="1934579"/>
            <a:ext cx="2029759" cy="3245951"/>
            <a:chOff x="2571180" y="1934579"/>
            <a:chExt cx="2029759" cy="3245951"/>
          </a:xfrm>
        </p:grpSpPr>
        <p:pic>
          <p:nvPicPr>
            <p:cNvPr id="6" name="Picture 5"/>
            <p:cNvPicPr>
              <a:picLocks noChangeAspect="1"/>
            </p:cNvPicPr>
            <p:nvPr/>
          </p:nvPicPr>
          <p:blipFill>
            <a:blip r:embed="rId5"/>
            <a:stretch>
              <a:fillRect/>
            </a:stretch>
          </p:blipFill>
          <p:spPr>
            <a:xfrm>
              <a:off x="2571180" y="1934579"/>
              <a:ext cx="1924050" cy="1266825"/>
            </a:xfrm>
            <a:prstGeom prst="rect">
              <a:avLst/>
            </a:prstGeom>
          </p:spPr>
        </p:pic>
        <p:sp>
          <p:nvSpPr>
            <p:cNvPr id="13" name="TextBox 12"/>
            <p:cNvSpPr txBox="1"/>
            <p:nvPr/>
          </p:nvSpPr>
          <p:spPr>
            <a:xfrm>
              <a:off x="2631788" y="3234423"/>
              <a:ext cx="1297150"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Notebook</a:t>
              </a:r>
            </a:p>
          </p:txBody>
        </p:sp>
        <p:sp>
          <p:nvSpPr>
            <p:cNvPr id="17" name="TextBox 16"/>
            <p:cNvSpPr txBox="1"/>
            <p:nvPr/>
          </p:nvSpPr>
          <p:spPr>
            <a:xfrm>
              <a:off x="2631788" y="3610870"/>
              <a:ext cx="1969151" cy="1569660"/>
            </a:xfrm>
            <a:prstGeom prst="rect">
              <a:avLst/>
            </a:prstGeom>
            <a:noFill/>
          </p:spPr>
          <p:txBody>
            <a:bodyPr wrap="square" rtlCol="0">
              <a:spAutoFit/>
            </a:bodyPr>
            <a:lstStyle/>
            <a:p>
              <a:r>
                <a:rPr lang="en-US" sz="1600" dirty="0"/>
                <a:t>Provide AWS and SageMaker SDKs and sample notebooks to create training jobs and deploy models.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2" name="Group 21">
            <a:extLst>
              <a:ext uri="{FF2B5EF4-FFF2-40B4-BE49-F238E27FC236}">
                <a16:creationId xmlns:a16="http://schemas.microsoft.com/office/drawing/2014/main" id="{37BC1A46-9E17-454F-87D1-E84831436EA1}"/>
              </a:ext>
            </a:extLst>
          </p:cNvPr>
          <p:cNvGrpSpPr/>
          <p:nvPr/>
        </p:nvGrpSpPr>
        <p:grpSpPr>
          <a:xfrm>
            <a:off x="4779989" y="1925953"/>
            <a:ext cx="1857375" cy="3254577"/>
            <a:chOff x="4779582" y="1925953"/>
            <a:chExt cx="1857375" cy="3254577"/>
          </a:xfrm>
        </p:grpSpPr>
        <p:pic>
          <p:nvPicPr>
            <p:cNvPr id="7" name="Picture 6"/>
            <p:cNvPicPr>
              <a:picLocks noChangeAspect="1"/>
            </p:cNvPicPr>
            <p:nvPr/>
          </p:nvPicPr>
          <p:blipFill>
            <a:blip r:embed="rId6"/>
            <a:stretch>
              <a:fillRect/>
            </a:stretch>
          </p:blipFill>
          <p:spPr>
            <a:xfrm>
              <a:off x="4779582" y="1925953"/>
              <a:ext cx="1857375" cy="1295400"/>
            </a:xfrm>
            <a:prstGeom prst="rect">
              <a:avLst/>
            </a:prstGeom>
          </p:spPr>
        </p:pic>
        <p:sp>
          <p:nvSpPr>
            <p:cNvPr id="14" name="TextBox 13"/>
            <p:cNvSpPr txBox="1"/>
            <p:nvPr/>
          </p:nvSpPr>
          <p:spPr>
            <a:xfrm>
              <a:off x="4779582" y="3234423"/>
              <a:ext cx="1095172"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Training</a:t>
              </a:r>
            </a:p>
          </p:txBody>
        </p:sp>
        <p:sp>
          <p:nvSpPr>
            <p:cNvPr id="18" name="TextBox 17"/>
            <p:cNvSpPr txBox="1"/>
            <p:nvPr/>
          </p:nvSpPr>
          <p:spPr>
            <a:xfrm>
              <a:off x="4779582" y="3610870"/>
              <a:ext cx="1857375" cy="1569660"/>
            </a:xfrm>
            <a:prstGeom prst="rect">
              <a:avLst/>
            </a:prstGeom>
            <a:noFill/>
          </p:spPr>
          <p:txBody>
            <a:bodyPr wrap="square" rtlCol="0">
              <a:spAutoFit/>
            </a:bodyPr>
            <a:lstStyle/>
            <a:p>
              <a:r>
                <a:rPr lang="en-US" sz="1600" dirty="0"/>
                <a:t>Train and tune models at any scale. Use high-performance AWS algorithms, or bring your own.</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3" name="Group 22">
            <a:extLst>
              <a:ext uri="{FF2B5EF4-FFF2-40B4-BE49-F238E27FC236}">
                <a16:creationId xmlns:a16="http://schemas.microsoft.com/office/drawing/2014/main" id="{28DD934E-841E-42DE-AA94-C5F19076B149}"/>
              </a:ext>
            </a:extLst>
          </p:cNvPr>
          <p:cNvGrpSpPr/>
          <p:nvPr/>
        </p:nvGrpSpPr>
        <p:grpSpPr>
          <a:xfrm>
            <a:off x="6868186" y="1925953"/>
            <a:ext cx="2714625" cy="3008356"/>
            <a:chOff x="6921309" y="1925953"/>
            <a:chExt cx="2714625" cy="3008356"/>
          </a:xfrm>
        </p:grpSpPr>
        <p:pic>
          <p:nvPicPr>
            <p:cNvPr id="8" name="Picture 7"/>
            <p:cNvPicPr>
              <a:picLocks noChangeAspect="1"/>
            </p:cNvPicPr>
            <p:nvPr/>
          </p:nvPicPr>
          <p:blipFill>
            <a:blip r:embed="rId7"/>
            <a:stretch>
              <a:fillRect/>
            </a:stretch>
          </p:blipFill>
          <p:spPr>
            <a:xfrm>
              <a:off x="6921309" y="1925953"/>
              <a:ext cx="2714625" cy="1276350"/>
            </a:xfrm>
            <a:prstGeom prst="rect">
              <a:avLst/>
            </a:prstGeom>
          </p:spPr>
        </p:pic>
        <p:sp>
          <p:nvSpPr>
            <p:cNvPr id="15" name="TextBox 14"/>
            <p:cNvSpPr txBox="1"/>
            <p:nvPr/>
          </p:nvSpPr>
          <p:spPr>
            <a:xfrm>
              <a:off x="7183449" y="3234423"/>
              <a:ext cx="1231427"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Inference</a:t>
              </a:r>
            </a:p>
          </p:txBody>
        </p:sp>
        <p:sp>
          <p:nvSpPr>
            <p:cNvPr id="19" name="TextBox 18"/>
            <p:cNvSpPr txBox="1"/>
            <p:nvPr/>
          </p:nvSpPr>
          <p:spPr>
            <a:xfrm>
              <a:off x="7183449" y="3610870"/>
              <a:ext cx="2376763" cy="1323439"/>
            </a:xfrm>
            <a:prstGeom prst="rect">
              <a:avLst/>
            </a:prstGeom>
            <a:noFill/>
          </p:spPr>
          <p:txBody>
            <a:bodyPr wrap="square" rtlCol="0">
              <a:spAutoFit/>
            </a:bodyPr>
            <a:lstStyle/>
            <a:p>
              <a:r>
                <a:rPr lang="en-US" sz="1600" dirty="0"/>
                <a:t>Create models from training jobs, or import external models for hosting so you can run inferences on new data.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4" name="Group 23">
            <a:extLst>
              <a:ext uri="{FF2B5EF4-FFF2-40B4-BE49-F238E27FC236}">
                <a16:creationId xmlns:a16="http://schemas.microsoft.com/office/drawing/2014/main" id="{32EDC0E1-504A-4A8A-86DC-5894F7875476}"/>
              </a:ext>
            </a:extLst>
          </p:cNvPr>
          <p:cNvGrpSpPr/>
          <p:nvPr/>
        </p:nvGrpSpPr>
        <p:grpSpPr>
          <a:xfrm>
            <a:off x="9813634" y="1743363"/>
            <a:ext cx="2154757" cy="3188178"/>
            <a:chOff x="9907763" y="1743363"/>
            <a:chExt cx="2154757" cy="3188178"/>
          </a:xfrm>
        </p:grpSpPr>
        <p:pic>
          <p:nvPicPr>
            <p:cNvPr id="9" name="Picture 8"/>
            <p:cNvPicPr>
              <a:picLocks noChangeAspect="1"/>
            </p:cNvPicPr>
            <p:nvPr/>
          </p:nvPicPr>
          <p:blipFill>
            <a:blip r:embed="rId8"/>
            <a:stretch>
              <a:fillRect/>
            </a:stretch>
          </p:blipFill>
          <p:spPr>
            <a:xfrm>
              <a:off x="9920288" y="1743363"/>
              <a:ext cx="1914525" cy="1419225"/>
            </a:xfrm>
            <a:prstGeom prst="rect">
              <a:avLst/>
            </a:prstGeom>
          </p:spPr>
        </p:pic>
        <p:sp>
          <p:nvSpPr>
            <p:cNvPr id="16" name="TextBox 15"/>
            <p:cNvSpPr txBox="1"/>
            <p:nvPr/>
          </p:nvSpPr>
          <p:spPr>
            <a:xfrm>
              <a:off x="9907763" y="3234423"/>
              <a:ext cx="2154757"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Marketplace</a:t>
              </a:r>
            </a:p>
          </p:txBody>
        </p:sp>
        <p:sp>
          <p:nvSpPr>
            <p:cNvPr id="20" name="TextBox 19"/>
            <p:cNvSpPr txBox="1"/>
            <p:nvPr/>
          </p:nvSpPr>
          <p:spPr>
            <a:xfrm>
              <a:off x="9920288" y="3608102"/>
              <a:ext cx="2141727" cy="1323439"/>
            </a:xfrm>
            <a:prstGeom prst="rect">
              <a:avLst/>
            </a:prstGeom>
            <a:noFill/>
          </p:spPr>
          <p:txBody>
            <a:bodyPr wrap="square" rtlCol="0">
              <a:spAutoFit/>
            </a:bodyPr>
            <a:lstStyle/>
            <a:p>
              <a:r>
                <a:rPr lang="en-US" sz="1600" dirty="0"/>
                <a:t>Find, buy, and deploy ready-to-use model packages, algorithms, and data products in AWS Marketplace.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3335333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Demonstration: Introducing Amazon SageMaker</a:t>
            </a:r>
            <a:endParaRPr lang="en-US" dirty="0">
              <a:latin typeface="+mj-lt"/>
            </a:endParaRP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36</a:t>
            </a:fld>
            <a:endParaRPr lang="en-US" dirty="0"/>
          </a:p>
        </p:txBody>
      </p:sp>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E826EB61-8626-4547-9A60-26C96559E33E}"/>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077367"/>
            <a:ext cx="5853289" cy="3292475"/>
          </a:xfrm>
          <a:prstGeom prst="rect">
            <a:avLst/>
          </a:prstGeom>
        </p:spPr>
      </p:pic>
    </p:spTree>
    <p:custDataLst>
      <p:tags r:id="rId1"/>
    </p:custDataLst>
    <p:extLst>
      <p:ext uri="{BB962C8B-B14F-4D97-AF65-F5344CB8AC3E}">
        <p14:creationId xmlns:p14="http://schemas.microsoft.com/office/powerpoint/2010/main" val="3358702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1665-6975-4781-B9DD-842FF7379E40}"/>
              </a:ext>
            </a:extLst>
          </p:cNvPr>
          <p:cNvSpPr>
            <a:spLocks noGrp="1"/>
          </p:cNvSpPr>
          <p:nvPr>
            <p:ph type="title"/>
          </p:nvPr>
        </p:nvSpPr>
        <p:spPr/>
        <p:txBody>
          <a:bodyPr/>
          <a:lstStyle/>
          <a:p>
            <a:r>
              <a:rPr lang="en-US" dirty="0"/>
              <a:t>Machine learning managed services</a:t>
            </a:r>
          </a:p>
        </p:txBody>
      </p:sp>
      <p:sp>
        <p:nvSpPr>
          <p:cNvPr id="10" name="Content Placeholder 9"/>
          <p:cNvSpPr>
            <a:spLocks noGrp="1"/>
          </p:cNvSpPr>
          <p:nvPr>
            <p:ph idx="1"/>
          </p:nvPr>
        </p:nvSpPr>
        <p:spPr>
          <a:xfrm>
            <a:off x="419100" y="1528175"/>
            <a:ext cx="11353800" cy="440584"/>
          </a:xfrm>
        </p:spPr>
        <p:txBody>
          <a:bodyPr/>
          <a:lstStyle/>
          <a:p>
            <a:pPr marL="0" indent="0">
              <a:buNone/>
            </a:pPr>
            <a:r>
              <a:rPr lang="en-US" dirty="0"/>
              <a:t>These managed services don’t require ML experience.</a:t>
            </a:r>
          </a:p>
          <a:p>
            <a:endParaRPr lang="en-US" dirty="0"/>
          </a:p>
        </p:txBody>
      </p:sp>
      <p:sp>
        <p:nvSpPr>
          <p:cNvPr id="4" name="Footer Placeholder 3">
            <a:extLst>
              <a:ext uri="{FF2B5EF4-FFF2-40B4-BE49-F238E27FC236}">
                <a16:creationId xmlns:a16="http://schemas.microsoft.com/office/drawing/2014/main" id="{B81C39D8-104C-403C-B6B5-91CB648FFBA4}"/>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25DDF603-E0E9-46F0-AF44-5E7493894E57}"/>
              </a:ext>
            </a:extLst>
          </p:cNvPr>
          <p:cNvSpPr>
            <a:spLocks noGrp="1"/>
          </p:cNvSpPr>
          <p:nvPr>
            <p:ph type="sldNum" sz="quarter" idx="12"/>
          </p:nvPr>
        </p:nvSpPr>
        <p:spPr/>
        <p:txBody>
          <a:bodyPr/>
          <a:lstStyle/>
          <a:p>
            <a:fld id="{B6A95138-A96E-2F42-A959-2EFD44FE4AB7}" type="slidenum">
              <a:rPr lang="en-US" smtClean="0"/>
              <a:t>37</a:t>
            </a:fld>
            <a:endParaRPr lang="en-US" dirty="0"/>
          </a:p>
        </p:txBody>
      </p:sp>
      <p:grpSp>
        <p:nvGrpSpPr>
          <p:cNvPr id="13" name="Group 12"/>
          <p:cNvGrpSpPr/>
          <p:nvPr/>
        </p:nvGrpSpPr>
        <p:grpSpPr>
          <a:xfrm>
            <a:off x="862168" y="2104557"/>
            <a:ext cx="10467664" cy="4308310"/>
            <a:chOff x="1016803" y="2104557"/>
            <a:chExt cx="10467664" cy="4308310"/>
          </a:xfrm>
        </p:grpSpPr>
        <p:grpSp>
          <p:nvGrpSpPr>
            <p:cNvPr id="9" name="Group 8"/>
            <p:cNvGrpSpPr/>
            <p:nvPr/>
          </p:nvGrpSpPr>
          <p:grpSpPr>
            <a:xfrm>
              <a:off x="1016803" y="2104557"/>
              <a:ext cx="5185731" cy="4287207"/>
              <a:chOff x="471285" y="2111297"/>
              <a:chExt cx="5185731" cy="4287207"/>
            </a:xfrm>
          </p:grpSpPr>
          <p:sp>
            <p:nvSpPr>
              <p:cNvPr id="48" name="Rectangle 47"/>
              <p:cNvSpPr/>
              <p:nvPr/>
            </p:nvSpPr>
            <p:spPr>
              <a:xfrm>
                <a:off x="471286" y="5054196"/>
                <a:ext cx="5162723" cy="1344308"/>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471287" y="3579805"/>
                <a:ext cx="5162723" cy="1344308"/>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471285" y="2111297"/>
                <a:ext cx="5162723" cy="1344308"/>
                <a:chOff x="419100" y="2451472"/>
                <a:chExt cx="5162723" cy="1344308"/>
              </a:xfrm>
            </p:grpSpPr>
            <p:sp>
              <p:nvSpPr>
                <p:cNvPr id="3" name="Rectangle 2"/>
                <p:cNvSpPr/>
                <p:nvPr/>
              </p:nvSpPr>
              <p:spPr>
                <a:xfrm>
                  <a:off x="419100" y="2451472"/>
                  <a:ext cx="5162723" cy="1344308"/>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9AEE782-A512-4BB3-AAB4-B6DE52D2B661}"/>
                    </a:ext>
                  </a:extLst>
                </p:cNvPr>
                <p:cNvSpPr txBox="1"/>
                <p:nvPr/>
              </p:nvSpPr>
              <p:spPr>
                <a:xfrm>
                  <a:off x="447363" y="2463342"/>
                  <a:ext cx="1231876" cy="707886"/>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Computer</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vision</a:t>
                  </a:r>
                </a:p>
              </p:txBody>
            </p:sp>
            <p:grpSp>
              <p:nvGrpSpPr>
                <p:cNvPr id="36" name="Group 35"/>
                <p:cNvGrpSpPr/>
                <p:nvPr/>
              </p:nvGrpSpPr>
              <p:grpSpPr>
                <a:xfrm>
                  <a:off x="1720347" y="2618813"/>
                  <a:ext cx="2055371" cy="1113412"/>
                  <a:chOff x="5132522" y="5100930"/>
                  <a:chExt cx="2055371" cy="1113412"/>
                </a:xfrm>
              </p:grpSpPr>
              <p:sp>
                <p:nvSpPr>
                  <p:cNvPr id="12" name="TextBox 11">
                    <a:extLst>
                      <a:ext uri="{FF2B5EF4-FFF2-40B4-BE49-F238E27FC236}">
                        <a16:creationId xmlns:a16="http://schemas.microsoft.com/office/drawing/2014/main" id="{C39EA12C-D80F-416F-AA1B-BAB3366B4B95}"/>
                      </a:ext>
                    </a:extLst>
                  </p:cNvPr>
                  <p:cNvSpPr txBox="1"/>
                  <p:nvPr/>
                </p:nvSpPr>
                <p:spPr>
                  <a:xfrm>
                    <a:off x="5132522" y="5875788"/>
                    <a:ext cx="2055371"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Rekognition</a:t>
                    </a:r>
                  </a:p>
                </p:txBody>
              </p:sp>
              <p:pic>
                <p:nvPicPr>
                  <p:cNvPr id="14" name="Graphic 29">
                    <a:extLst>
                      <a:ext uri="{FF2B5EF4-FFF2-40B4-BE49-F238E27FC236}">
                        <a16:creationId xmlns:a16="http://schemas.microsoft.com/office/drawing/2014/main" id="{896651E6-EA85-427D-A5E9-0FDA83B54F7D}"/>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5803591" y="5100930"/>
                    <a:ext cx="713232" cy="7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p:cNvGrpSpPr/>
                <p:nvPr/>
              </p:nvGrpSpPr>
              <p:grpSpPr>
                <a:xfrm>
                  <a:off x="3775719" y="2620408"/>
                  <a:ext cx="1709122" cy="1110222"/>
                  <a:chOff x="9638171" y="3355026"/>
                  <a:chExt cx="1709122" cy="1110222"/>
                </a:xfrm>
              </p:grpSpPr>
              <p:pic>
                <p:nvPicPr>
                  <p:cNvPr id="16" name="Graphic 22">
                    <a:extLst>
                      <a:ext uri="{FF2B5EF4-FFF2-40B4-BE49-F238E27FC236}">
                        <a16:creationId xmlns:a16="http://schemas.microsoft.com/office/drawing/2014/main" id="{B8FD2942-C6CE-4BC6-9D15-1DC7B110E44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0136116" y="3355026"/>
                    <a:ext cx="713232" cy="7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DC1BFA2E-E0BD-48C3-9471-584567C548A9}"/>
                      </a:ext>
                    </a:extLst>
                  </p:cNvPr>
                  <p:cNvSpPr txBox="1"/>
                  <p:nvPr/>
                </p:nvSpPr>
                <p:spPr>
                  <a:xfrm>
                    <a:off x="9638171" y="4126694"/>
                    <a:ext cx="170912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Textract</a:t>
                    </a:r>
                  </a:p>
                </p:txBody>
              </p:sp>
            </p:grpSp>
          </p:grpSp>
          <p:sp>
            <p:nvSpPr>
              <p:cNvPr id="54" name="TextBox 53">
                <a:extLst>
                  <a:ext uri="{FF2B5EF4-FFF2-40B4-BE49-F238E27FC236}">
                    <a16:creationId xmlns:a16="http://schemas.microsoft.com/office/drawing/2014/main" id="{0F248D06-64E1-4D3F-8C95-D3EF8B497D83}"/>
                  </a:ext>
                </a:extLst>
              </p:cNvPr>
              <p:cNvSpPr txBox="1"/>
              <p:nvPr/>
            </p:nvSpPr>
            <p:spPr>
              <a:xfrm>
                <a:off x="471288" y="5068559"/>
                <a:ext cx="1287532" cy="400110"/>
              </a:xfrm>
              <a:prstGeom prst="rect">
                <a:avLst/>
              </a:prstGeom>
              <a:noFill/>
            </p:spPr>
            <p:txBody>
              <a:bodyPr wrap="none" rtlCol="0">
                <a:spAutoFit/>
              </a:bodyPr>
              <a:lstStyle/>
              <a:p>
                <a:pPr algn="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Language</a:t>
                </a:r>
              </a:p>
            </p:txBody>
          </p:sp>
          <p:grpSp>
            <p:nvGrpSpPr>
              <p:cNvPr id="55" name="Group 54"/>
              <p:cNvGrpSpPr/>
              <p:nvPr/>
            </p:nvGrpSpPr>
            <p:grpSpPr>
              <a:xfrm>
                <a:off x="3784481" y="5242941"/>
                <a:ext cx="1806905" cy="1111285"/>
                <a:chOff x="9399554" y="3355026"/>
                <a:chExt cx="1806905" cy="1111285"/>
              </a:xfrm>
            </p:grpSpPr>
            <p:sp>
              <p:nvSpPr>
                <p:cNvPr id="56" name="TextBox 55">
                  <a:extLst>
                    <a:ext uri="{FF2B5EF4-FFF2-40B4-BE49-F238E27FC236}">
                      <a16:creationId xmlns:a16="http://schemas.microsoft.com/office/drawing/2014/main" id="{05B6076A-BAAA-4C7B-B8E0-AA84DEF2F581}"/>
                    </a:ext>
                  </a:extLst>
                </p:cNvPr>
                <p:cNvSpPr txBox="1"/>
                <p:nvPr/>
              </p:nvSpPr>
              <p:spPr>
                <a:xfrm>
                  <a:off x="9399554" y="4127757"/>
                  <a:ext cx="180690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Translate</a:t>
                  </a:r>
                </a:p>
              </p:txBody>
            </p:sp>
            <p:pic>
              <p:nvPicPr>
                <p:cNvPr id="57" name="Graphic 30">
                  <a:extLst>
                    <a:ext uri="{FF2B5EF4-FFF2-40B4-BE49-F238E27FC236}">
                      <a16:creationId xmlns:a16="http://schemas.microsoft.com/office/drawing/2014/main" id="{933AD7D4-9A77-4E87-AFDB-9C7571CD9DD6}"/>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9946390" y="3355026"/>
                  <a:ext cx="713232" cy="7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1673860" y="5239429"/>
                <a:ext cx="2148345" cy="1114797"/>
                <a:chOff x="9418559" y="3352595"/>
                <a:chExt cx="2148345" cy="1114797"/>
              </a:xfrm>
            </p:grpSpPr>
            <p:pic>
              <p:nvPicPr>
                <p:cNvPr id="59" name="Graphic 18">
                  <a:extLst>
                    <a:ext uri="{FF2B5EF4-FFF2-40B4-BE49-F238E27FC236}">
                      <a16:creationId xmlns:a16="http://schemas.microsoft.com/office/drawing/2014/main" id="{4386B12D-D221-421F-91E3-05571AD66845}"/>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0136115" y="3352595"/>
                  <a:ext cx="713232" cy="7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a:extLst>
                    <a:ext uri="{FF2B5EF4-FFF2-40B4-BE49-F238E27FC236}">
                      <a16:creationId xmlns:a16="http://schemas.microsoft.com/office/drawing/2014/main" id="{ADA6561C-6097-4EA3-8C54-6DD8FB942102}"/>
                    </a:ext>
                  </a:extLst>
                </p:cNvPr>
                <p:cNvSpPr txBox="1"/>
                <p:nvPr/>
              </p:nvSpPr>
              <p:spPr>
                <a:xfrm>
                  <a:off x="9418559" y="4128838"/>
                  <a:ext cx="214834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Comprehend</a:t>
                  </a:r>
                </a:p>
              </p:txBody>
            </p:sp>
          </p:grpSp>
          <p:sp>
            <p:nvSpPr>
              <p:cNvPr id="7" name="TextBox 6">
                <a:extLst>
                  <a:ext uri="{FF2B5EF4-FFF2-40B4-BE49-F238E27FC236}">
                    <a16:creationId xmlns:a16="http://schemas.microsoft.com/office/drawing/2014/main" id="{E0C32DEE-CFF6-4155-8A95-D73B03AE44C1}"/>
                  </a:ext>
                </a:extLst>
              </p:cNvPr>
              <p:cNvSpPr txBox="1"/>
              <p:nvPr/>
            </p:nvSpPr>
            <p:spPr>
              <a:xfrm>
                <a:off x="499548" y="3604947"/>
                <a:ext cx="1002197" cy="400110"/>
              </a:xfrm>
              <a:prstGeom prst="rect">
                <a:avLst/>
              </a:prstGeom>
              <a:noFill/>
            </p:spPr>
            <p:txBody>
              <a:bodyPr wrap="none" rtlCol="0">
                <a:spAutoFit/>
              </a:bodyPr>
              <a:lstStyle/>
              <a:p>
                <a:pPr algn="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Speech</a:t>
                </a:r>
              </a:p>
            </p:txBody>
          </p:sp>
          <p:grpSp>
            <p:nvGrpSpPr>
              <p:cNvPr id="42" name="Group 41"/>
              <p:cNvGrpSpPr/>
              <p:nvPr/>
            </p:nvGrpSpPr>
            <p:grpSpPr>
              <a:xfrm>
                <a:off x="3753931" y="3749448"/>
                <a:ext cx="1903085" cy="1083148"/>
                <a:chOff x="9273243" y="3355026"/>
                <a:chExt cx="1903085" cy="1083148"/>
              </a:xfrm>
            </p:grpSpPr>
            <p:pic>
              <p:nvPicPr>
                <p:cNvPr id="18" name="Graphic 26">
                  <a:extLst>
                    <a:ext uri="{FF2B5EF4-FFF2-40B4-BE49-F238E27FC236}">
                      <a16:creationId xmlns:a16="http://schemas.microsoft.com/office/drawing/2014/main" id="{6811B8C6-76CF-459B-9772-7B530BB1736D}"/>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9868169" y="3355026"/>
                  <a:ext cx="713232" cy="7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768F0A4E-8D63-44D0-A8E7-7CD1B95F0513}"/>
                    </a:ext>
                  </a:extLst>
                </p:cNvPr>
                <p:cNvSpPr txBox="1"/>
                <p:nvPr/>
              </p:nvSpPr>
              <p:spPr>
                <a:xfrm>
                  <a:off x="9273243" y="4099620"/>
                  <a:ext cx="190308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Transcribe</a:t>
                  </a:r>
                </a:p>
              </p:txBody>
            </p:sp>
          </p:grpSp>
          <p:grpSp>
            <p:nvGrpSpPr>
              <p:cNvPr id="38" name="Group 37"/>
              <p:cNvGrpSpPr/>
              <p:nvPr/>
            </p:nvGrpSpPr>
            <p:grpSpPr>
              <a:xfrm>
                <a:off x="2090728" y="3749448"/>
                <a:ext cx="1418978" cy="1092989"/>
                <a:chOff x="9821946" y="3374403"/>
                <a:chExt cx="1418978" cy="1092989"/>
              </a:xfrm>
            </p:grpSpPr>
            <p:sp>
              <p:nvSpPr>
                <p:cNvPr id="31" name="TextBox 30">
                  <a:extLst>
                    <a:ext uri="{FF2B5EF4-FFF2-40B4-BE49-F238E27FC236}">
                      <a16:creationId xmlns:a16="http://schemas.microsoft.com/office/drawing/2014/main" id="{37196159-7772-4CA5-A8F3-91F2E3F54980}"/>
                    </a:ext>
                  </a:extLst>
                </p:cNvPr>
                <p:cNvSpPr txBox="1"/>
                <p:nvPr/>
              </p:nvSpPr>
              <p:spPr>
                <a:xfrm>
                  <a:off x="9821946" y="4128838"/>
                  <a:ext cx="141897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Polly</a:t>
                  </a:r>
                </a:p>
              </p:txBody>
            </p:sp>
            <p:pic>
              <p:nvPicPr>
                <p:cNvPr id="37" name="Graphic 25">
                  <a:extLst>
                    <a:ext uri="{FF2B5EF4-FFF2-40B4-BE49-F238E27FC236}">
                      <a16:creationId xmlns:a16="http://schemas.microsoft.com/office/drawing/2014/main" id="{7BC2721B-0975-A54C-9891-1787D8658522}"/>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175835" y="3374403"/>
                  <a:ext cx="711200" cy="711200"/>
                </a:xfrm>
                <a:prstGeom prst="rect">
                  <a:avLst/>
                </a:prstGeom>
              </p:spPr>
            </p:pic>
          </p:grpSp>
        </p:grpSp>
        <p:grpSp>
          <p:nvGrpSpPr>
            <p:cNvPr id="11" name="Group 10"/>
            <p:cNvGrpSpPr/>
            <p:nvPr/>
          </p:nvGrpSpPr>
          <p:grpSpPr>
            <a:xfrm>
              <a:off x="6264881" y="2104557"/>
              <a:ext cx="5219586" cy="4308310"/>
              <a:chOff x="6506633" y="2104557"/>
              <a:chExt cx="5219586" cy="4308310"/>
            </a:xfrm>
          </p:grpSpPr>
          <p:sp>
            <p:nvSpPr>
              <p:cNvPr id="49" name="Rectangle 48"/>
              <p:cNvSpPr/>
              <p:nvPr/>
            </p:nvSpPr>
            <p:spPr>
              <a:xfrm>
                <a:off x="6563496" y="2104557"/>
                <a:ext cx="5162723" cy="1344308"/>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6561140" y="3579805"/>
                <a:ext cx="5162723" cy="1344308"/>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6557904" y="5068559"/>
                <a:ext cx="5162723" cy="1344308"/>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F9AEE782-A512-4BB3-AAB4-B6DE52D2B661}"/>
                  </a:ext>
                </a:extLst>
              </p:cNvPr>
              <p:cNvSpPr txBox="1"/>
              <p:nvPr/>
            </p:nvSpPr>
            <p:spPr>
              <a:xfrm>
                <a:off x="6563496" y="2147568"/>
                <a:ext cx="1200971" cy="400110"/>
              </a:xfrm>
              <a:prstGeom prst="rect">
                <a:avLst/>
              </a:prstGeom>
              <a:noFill/>
            </p:spPr>
            <p:txBody>
              <a:bodyPr wrap="none" rtlCol="0">
                <a:spAutoFit/>
              </a:bodyPr>
              <a:lstStyle/>
              <a:p>
                <a:pPr algn="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Chatbots</a:t>
                </a:r>
              </a:p>
            </p:txBody>
          </p:sp>
          <p:grpSp>
            <p:nvGrpSpPr>
              <p:cNvPr id="33" name="Group 32"/>
              <p:cNvGrpSpPr/>
              <p:nvPr/>
            </p:nvGrpSpPr>
            <p:grpSpPr>
              <a:xfrm>
                <a:off x="9499171" y="2298467"/>
                <a:ext cx="1284326" cy="1116578"/>
                <a:chOff x="8903221" y="3535272"/>
                <a:chExt cx="1284326" cy="1116578"/>
              </a:xfrm>
            </p:grpSpPr>
            <p:pic>
              <p:nvPicPr>
                <p:cNvPr id="45" name="Graphic 30">
                  <a:extLst>
                    <a:ext uri="{FF2B5EF4-FFF2-40B4-BE49-F238E27FC236}">
                      <a16:creationId xmlns:a16="http://schemas.microsoft.com/office/drawing/2014/main" id="{A2C26ABD-8206-4EB2-A362-C4FBBD967BD7}"/>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9188768" y="3535272"/>
                  <a:ext cx="713232" cy="7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673B6FC4-8F4B-48E3-AF32-CB10B6D1DF78}"/>
                    </a:ext>
                  </a:extLst>
                </p:cNvPr>
                <p:cNvSpPr txBox="1"/>
                <p:nvPr/>
              </p:nvSpPr>
              <p:spPr>
                <a:xfrm>
                  <a:off x="8903221" y="4313296"/>
                  <a:ext cx="128432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Lex</a:t>
                  </a:r>
                </a:p>
              </p:txBody>
            </p:sp>
          </p:grpSp>
          <p:sp>
            <p:nvSpPr>
              <p:cNvPr id="32" name="TextBox 31">
                <a:extLst>
                  <a:ext uri="{FF2B5EF4-FFF2-40B4-BE49-F238E27FC236}">
                    <a16:creationId xmlns:a16="http://schemas.microsoft.com/office/drawing/2014/main" id="{0F248D06-64E1-4D3F-8C95-D3EF8B497D83}"/>
                  </a:ext>
                </a:extLst>
              </p:cNvPr>
              <p:cNvSpPr txBox="1"/>
              <p:nvPr/>
            </p:nvSpPr>
            <p:spPr>
              <a:xfrm>
                <a:off x="6506633" y="5102625"/>
                <a:ext cx="2350323" cy="400110"/>
              </a:xfrm>
              <a:prstGeom prst="rect">
                <a:avLst/>
              </a:prstGeom>
              <a:noFill/>
            </p:spPr>
            <p:txBody>
              <a:bodyPr wrap="none" rtlCol="0">
                <a:spAutoFit/>
              </a:bodyPr>
              <a:lstStyle/>
              <a:p>
                <a:pPr algn="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Recommendations</a:t>
                </a:r>
              </a:p>
            </p:txBody>
          </p:sp>
          <p:grpSp>
            <p:nvGrpSpPr>
              <p:cNvPr id="34" name="Group 33"/>
              <p:cNvGrpSpPr/>
              <p:nvPr/>
            </p:nvGrpSpPr>
            <p:grpSpPr>
              <a:xfrm>
                <a:off x="9142503" y="5236327"/>
                <a:ext cx="1997663" cy="1117899"/>
                <a:chOff x="9586294" y="3353255"/>
                <a:chExt cx="1997663" cy="1117899"/>
              </a:xfrm>
            </p:grpSpPr>
            <p:pic>
              <p:nvPicPr>
                <p:cNvPr id="43" name="Graphic 21">
                  <a:extLst>
                    <a:ext uri="{FF2B5EF4-FFF2-40B4-BE49-F238E27FC236}">
                      <a16:creationId xmlns:a16="http://schemas.microsoft.com/office/drawing/2014/main" id="{8A3EADC0-4408-4A3F-98C1-DFB44B59566D}"/>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10224786" y="3353255"/>
                  <a:ext cx="720679" cy="7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a:extLst>
                    <a:ext uri="{FF2B5EF4-FFF2-40B4-BE49-F238E27FC236}">
                      <a16:creationId xmlns:a16="http://schemas.microsoft.com/office/drawing/2014/main" id="{BF388926-3E3C-4E23-B619-CA687D421ADE}"/>
                    </a:ext>
                  </a:extLst>
                </p:cNvPr>
                <p:cNvSpPr txBox="1"/>
                <p:nvPr/>
              </p:nvSpPr>
              <p:spPr>
                <a:xfrm>
                  <a:off x="9586294" y="4132600"/>
                  <a:ext cx="199766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Personalize</a:t>
                  </a:r>
                </a:p>
              </p:txBody>
            </p:sp>
          </p:grpSp>
          <p:sp>
            <p:nvSpPr>
              <p:cNvPr id="30" name="TextBox 29">
                <a:extLst>
                  <a:ext uri="{FF2B5EF4-FFF2-40B4-BE49-F238E27FC236}">
                    <a16:creationId xmlns:a16="http://schemas.microsoft.com/office/drawing/2014/main" id="{E0C32DEE-CFF6-4155-8A95-D73B03AE44C1}"/>
                  </a:ext>
                </a:extLst>
              </p:cNvPr>
              <p:cNvSpPr txBox="1"/>
              <p:nvPr/>
            </p:nvSpPr>
            <p:spPr>
              <a:xfrm>
                <a:off x="6576882" y="3619627"/>
                <a:ext cx="1475084" cy="400110"/>
              </a:xfrm>
              <a:prstGeom prst="rect">
                <a:avLst/>
              </a:prstGeom>
              <a:noFill/>
            </p:spPr>
            <p:txBody>
              <a:bodyPr wrap="none" rtlCol="0">
                <a:spAutoFit/>
              </a:bodyPr>
              <a:lstStyle/>
              <a:p>
                <a:pPr algn="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Forecasting</a:t>
                </a:r>
              </a:p>
            </p:txBody>
          </p:sp>
          <p:grpSp>
            <p:nvGrpSpPr>
              <p:cNvPr id="35" name="Group 34"/>
              <p:cNvGrpSpPr/>
              <p:nvPr/>
            </p:nvGrpSpPr>
            <p:grpSpPr>
              <a:xfrm>
                <a:off x="9273949" y="3749448"/>
                <a:ext cx="1734770" cy="1110334"/>
                <a:chOff x="10323836" y="3546541"/>
                <a:chExt cx="1734770" cy="1110334"/>
              </a:xfrm>
            </p:grpSpPr>
            <p:sp>
              <p:nvSpPr>
                <p:cNvPr id="39" name="TextBox 38">
                  <a:extLst>
                    <a:ext uri="{FF2B5EF4-FFF2-40B4-BE49-F238E27FC236}">
                      <a16:creationId xmlns:a16="http://schemas.microsoft.com/office/drawing/2014/main" id="{F81FA4BF-C11E-4D80-A408-BEEB89BC2AC2}"/>
                    </a:ext>
                  </a:extLst>
                </p:cNvPr>
                <p:cNvSpPr txBox="1"/>
                <p:nvPr/>
              </p:nvSpPr>
              <p:spPr>
                <a:xfrm>
                  <a:off x="10323836" y="4318321"/>
                  <a:ext cx="173477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Forecast</a:t>
                  </a:r>
                </a:p>
              </p:txBody>
            </p:sp>
            <p:pic>
              <p:nvPicPr>
                <p:cNvPr id="41" name="Graphic 24">
                  <a:extLst>
                    <a:ext uri="{FF2B5EF4-FFF2-40B4-BE49-F238E27FC236}">
                      <a16:creationId xmlns:a16="http://schemas.microsoft.com/office/drawing/2014/main" id="{D3D71707-522E-9E49-93F5-8C195A09463D}"/>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835621" y="3546541"/>
                  <a:ext cx="711200" cy="711200"/>
                </a:xfrm>
                <a:prstGeom prst="rect">
                  <a:avLst/>
                </a:prstGeom>
              </p:spPr>
            </p:pic>
          </p:grpSp>
        </p:grpSp>
      </p:grpSp>
    </p:spTree>
    <p:custDataLst>
      <p:tags r:id="rId1"/>
    </p:custDataLst>
    <p:extLst>
      <p:ext uri="{BB962C8B-B14F-4D97-AF65-F5344CB8AC3E}">
        <p14:creationId xmlns:p14="http://schemas.microsoft.com/office/powerpoint/2010/main" val="3324803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Python is the most popular ML language</a:t>
            </a:r>
          </a:p>
          <a:p>
            <a:r>
              <a:rPr lang="en-US" dirty="0">
                <a:latin typeface="+mn-lt"/>
              </a:rPr>
              <a:t>Jupyter Notebooks</a:t>
            </a:r>
          </a:p>
          <a:p>
            <a:r>
              <a:rPr lang="en-US" dirty="0">
                <a:latin typeface="+mn-lt"/>
              </a:rPr>
              <a:t>Many open-source tools</a:t>
            </a:r>
          </a:p>
          <a:p>
            <a:r>
              <a:rPr lang="en-US" dirty="0">
                <a:latin typeface="+mn-lt"/>
              </a:rPr>
              <a:t>Frameworks and services for all requirements</a:t>
            </a:r>
          </a:p>
          <a:p>
            <a:pPr lvl="1"/>
            <a:r>
              <a:rPr lang="en-US" dirty="0">
                <a:latin typeface="+mn-lt"/>
              </a:rPr>
              <a:t>Low-level frameworks</a:t>
            </a:r>
          </a:p>
          <a:p>
            <a:pPr lvl="1"/>
            <a:r>
              <a:rPr lang="en-US" dirty="0">
                <a:latin typeface="+mn-lt"/>
              </a:rPr>
              <a:t>Amazon SageMaker</a:t>
            </a:r>
          </a:p>
          <a:p>
            <a:pPr lvl="1"/>
            <a:r>
              <a:rPr lang="en-US" dirty="0">
                <a:latin typeface="+mn-lt"/>
              </a:rPr>
              <a:t>Managed ML services</a:t>
            </a:r>
          </a:p>
          <a:p>
            <a:endParaRPr lang="en-US"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38</a:t>
            </a:fld>
            <a:endParaRPr lang="en-US" dirty="0"/>
          </a:p>
        </p:txBody>
      </p:sp>
    </p:spTree>
    <p:custDataLst>
      <p:tags r:id="rId1"/>
    </p:custDataLst>
    <p:extLst>
      <p:ext uri="{BB962C8B-B14F-4D97-AF65-F5344CB8AC3E}">
        <p14:creationId xmlns:p14="http://schemas.microsoft.com/office/powerpoint/2010/main" val="2628484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2: Introduction to Machine Learning</a:t>
            </a:r>
          </a:p>
        </p:txBody>
      </p:sp>
      <p:sp>
        <p:nvSpPr>
          <p:cNvPr id="2" name="Title 1"/>
          <p:cNvSpPr>
            <a:spLocks noGrp="1"/>
          </p:cNvSpPr>
          <p:nvPr>
            <p:ph type="title"/>
          </p:nvPr>
        </p:nvSpPr>
        <p:spPr/>
        <p:txBody>
          <a:bodyPr>
            <a:noAutofit/>
          </a:bodyPr>
          <a:lstStyle/>
          <a:p>
            <a:r>
              <a:rPr lang="en-US" sz="4000" dirty="0">
                <a:latin typeface="+mj-lt"/>
              </a:rPr>
              <a:t>Section 5: Machine learning challenges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543170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2: Introduction to Machine Learning</a:t>
            </a:r>
          </a:p>
        </p:txBody>
      </p:sp>
      <p:sp>
        <p:nvSpPr>
          <p:cNvPr id="2" name="Title 1"/>
          <p:cNvSpPr>
            <a:spLocks noGrp="1"/>
          </p:cNvSpPr>
          <p:nvPr>
            <p:ph type="title"/>
          </p:nvPr>
        </p:nvSpPr>
        <p:spPr/>
        <p:txBody>
          <a:bodyPr>
            <a:noAutofit/>
          </a:bodyPr>
          <a:lstStyle/>
          <a:p>
            <a:r>
              <a:rPr lang="en-US" sz="4000" dirty="0">
                <a:latin typeface="+mj-lt"/>
              </a:rPr>
              <a:t>Section 1: What is machine learning ?</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2E14-5AD4-4C67-A006-95DBB0F607BF}"/>
              </a:ext>
            </a:extLst>
          </p:cNvPr>
          <p:cNvSpPr>
            <a:spLocks noGrp="1"/>
          </p:cNvSpPr>
          <p:nvPr>
            <p:ph type="title"/>
          </p:nvPr>
        </p:nvSpPr>
        <p:spPr/>
        <p:txBody>
          <a:bodyPr/>
          <a:lstStyle/>
          <a:p>
            <a:r>
              <a:rPr lang="en-US" dirty="0"/>
              <a:t>Machine learning challenges</a:t>
            </a:r>
          </a:p>
        </p:txBody>
      </p:sp>
      <p:sp>
        <p:nvSpPr>
          <p:cNvPr id="4" name="Footer Placeholder 3">
            <a:extLst>
              <a:ext uri="{FF2B5EF4-FFF2-40B4-BE49-F238E27FC236}">
                <a16:creationId xmlns:a16="http://schemas.microsoft.com/office/drawing/2014/main" id="{FC780218-E16B-4C1C-879F-8F3F0FF5C788}"/>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81946BB-EB75-4227-B72E-730FF8CBF166}"/>
              </a:ext>
            </a:extLst>
          </p:cNvPr>
          <p:cNvSpPr>
            <a:spLocks noGrp="1"/>
          </p:cNvSpPr>
          <p:nvPr>
            <p:ph type="sldNum" sz="quarter" idx="12"/>
          </p:nvPr>
        </p:nvSpPr>
        <p:spPr/>
        <p:txBody>
          <a:bodyPr/>
          <a:lstStyle/>
          <a:p>
            <a:fld id="{B6A95138-A96E-2F42-A959-2EFD44FE4AB7}" type="slidenum">
              <a:rPr lang="en-US" smtClean="0"/>
              <a:pPr/>
              <a:t>40</a:t>
            </a:fld>
            <a:endParaRPr lang="en-US" dirty="0"/>
          </a:p>
        </p:txBody>
      </p:sp>
      <p:sp>
        <p:nvSpPr>
          <p:cNvPr id="10" name="TextBox 9"/>
          <p:cNvSpPr txBox="1"/>
          <p:nvPr/>
        </p:nvSpPr>
        <p:spPr>
          <a:xfrm>
            <a:off x="1604345" y="1858178"/>
            <a:ext cx="3520323" cy="1323439"/>
          </a:xfrm>
          <a:prstGeom prst="rect">
            <a:avLst/>
          </a:prstGeom>
          <a:noFill/>
        </p:spPr>
        <p:txBody>
          <a:bodyPr wrap="none" rtlCol="0">
            <a:spAutoFit/>
          </a:bodyPr>
          <a:lstStyle/>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Poor quality</a:t>
            </a: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Non-representative</a:t>
            </a: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Insufficient</a:t>
            </a: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Overfitting and underfitting</a:t>
            </a:r>
          </a:p>
        </p:txBody>
      </p:sp>
      <p:grpSp>
        <p:nvGrpSpPr>
          <p:cNvPr id="13" name="Group 12"/>
          <p:cNvGrpSpPr/>
          <p:nvPr/>
        </p:nvGrpSpPr>
        <p:grpSpPr>
          <a:xfrm>
            <a:off x="6397300" y="1923832"/>
            <a:ext cx="1072750" cy="1172134"/>
            <a:chOff x="7470050" y="2144191"/>
            <a:chExt cx="1072750" cy="1172134"/>
          </a:xfrm>
        </p:grpSpPr>
        <p:pic>
          <p:nvPicPr>
            <p:cNvPr id="11" name="Graphic 41">
              <a:extLst>
                <a:ext uri="{FF2B5EF4-FFF2-40B4-BE49-F238E27FC236}">
                  <a16:creationId xmlns:a16="http://schemas.microsoft.com/office/drawing/2014/main" id="{1A56C62F-612C-5841-B7E7-B15DA92D0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639423" y="2144191"/>
              <a:ext cx="734005" cy="713232"/>
            </a:xfrm>
            <a:prstGeom prst="rect">
              <a:avLst/>
            </a:prstGeom>
          </p:spPr>
        </p:pic>
        <p:sp>
          <p:nvSpPr>
            <p:cNvPr id="12" name="TextBox 11">
              <a:extLst>
                <a:ext uri="{FF2B5EF4-FFF2-40B4-BE49-F238E27FC236}">
                  <a16:creationId xmlns:a16="http://schemas.microsoft.com/office/drawing/2014/main" id="{4EDB2C05-2F10-9C42-9C35-AE4BB249A665}"/>
                </a:ext>
              </a:extLst>
            </p:cNvPr>
            <p:cNvSpPr txBox="1"/>
            <p:nvPr/>
          </p:nvSpPr>
          <p:spPr>
            <a:xfrm>
              <a:off x="7470050" y="2916215"/>
              <a:ext cx="1072750" cy="400110"/>
            </a:xfrm>
            <a:prstGeom prst="rect">
              <a:avLst/>
            </a:prstGeom>
            <a:noFill/>
          </p:spPr>
          <p:txBody>
            <a:bodyPr wrap="square" rtlCol="0">
              <a:spAutoFit/>
            </a:bodyPr>
            <a:lstStyle/>
            <a:p>
              <a:pPr algn="ctr"/>
              <a:r>
                <a:rPr lang="en-US" sz="2000" dirty="0">
                  <a:solidFill>
                    <a:srgbClr val="232F3E"/>
                  </a:solidFill>
                </a:rPr>
                <a:t>Users</a:t>
              </a:r>
            </a:p>
          </p:txBody>
        </p:sp>
      </p:grpSp>
      <p:sp>
        <p:nvSpPr>
          <p:cNvPr id="14" name="TextBox 13"/>
          <p:cNvSpPr txBox="1"/>
          <p:nvPr/>
        </p:nvSpPr>
        <p:spPr>
          <a:xfrm>
            <a:off x="7742300" y="2012067"/>
            <a:ext cx="4402167"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Lack of data science expertise</a:t>
            </a:r>
          </a:p>
          <a:p>
            <a:pPr marL="285750" indent="-285750">
              <a:buFont typeface="Arial" panose="020B0604020202020204" pitchFamily="34" charset="0"/>
              <a:buChar char="•"/>
            </a:pPr>
            <a:r>
              <a:rPr lang="en-US" sz="2000" dirty="0"/>
              <a:t>Cost of staffing with data scientists</a:t>
            </a:r>
          </a:p>
          <a:p>
            <a:pPr marL="285750" indent="-285750">
              <a:buFont typeface="Arial" panose="020B0604020202020204" pitchFamily="34" charset="0"/>
              <a:buChar char="•"/>
            </a:pPr>
            <a:r>
              <a:rPr lang="en-US" sz="2000" dirty="0"/>
              <a:t>Lack of management support</a:t>
            </a:r>
          </a:p>
        </p:txBody>
      </p:sp>
      <p:grpSp>
        <p:nvGrpSpPr>
          <p:cNvPr id="17" name="Group 16"/>
          <p:cNvGrpSpPr/>
          <p:nvPr/>
        </p:nvGrpSpPr>
        <p:grpSpPr>
          <a:xfrm>
            <a:off x="149359" y="4547613"/>
            <a:ext cx="1454986" cy="1151708"/>
            <a:chOff x="2830575" y="4281463"/>
            <a:chExt cx="1454986" cy="1151708"/>
          </a:xfrm>
        </p:grpSpPr>
        <p:pic>
          <p:nvPicPr>
            <p:cNvPr id="15" name="Graphic 25">
              <a:extLst>
                <a:ext uri="{FF2B5EF4-FFF2-40B4-BE49-F238E27FC236}">
                  <a16:creationId xmlns:a16="http://schemas.microsoft.com/office/drawing/2014/main" id="{C3E9DE62-900E-904C-9642-0A5F63D57B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1452" y="4281463"/>
              <a:ext cx="713232" cy="713232"/>
            </a:xfrm>
            <a:prstGeom prst="rect">
              <a:avLst/>
            </a:prstGeom>
          </p:spPr>
        </p:pic>
        <p:sp>
          <p:nvSpPr>
            <p:cNvPr id="16" name="TextBox 15">
              <a:extLst>
                <a:ext uri="{FF2B5EF4-FFF2-40B4-BE49-F238E27FC236}">
                  <a16:creationId xmlns:a16="http://schemas.microsoft.com/office/drawing/2014/main" id="{C5636447-DBCE-7C45-AD26-6BB1D3390243}"/>
                </a:ext>
              </a:extLst>
            </p:cNvPr>
            <p:cNvSpPr txBox="1"/>
            <p:nvPr/>
          </p:nvSpPr>
          <p:spPr>
            <a:xfrm>
              <a:off x="2830575" y="5033061"/>
              <a:ext cx="1454986" cy="400110"/>
            </a:xfrm>
            <a:prstGeom prst="rect">
              <a:avLst/>
            </a:prstGeom>
            <a:noFill/>
          </p:spPr>
          <p:txBody>
            <a:bodyPr wrap="square" rtlCol="0">
              <a:spAutoFit/>
            </a:bodyPr>
            <a:lstStyle/>
            <a:p>
              <a:pPr algn="ctr"/>
              <a:r>
                <a:rPr lang="en-US" sz="2000" dirty="0">
                  <a:solidFill>
                    <a:srgbClr val="232F3E"/>
                  </a:solidFill>
                </a:rPr>
                <a:t>Business</a:t>
              </a:r>
            </a:p>
          </p:txBody>
        </p:sp>
      </p:grpSp>
      <p:grpSp>
        <p:nvGrpSpPr>
          <p:cNvPr id="19" name="Group 18"/>
          <p:cNvGrpSpPr/>
          <p:nvPr/>
        </p:nvGrpSpPr>
        <p:grpSpPr>
          <a:xfrm>
            <a:off x="520236" y="1953228"/>
            <a:ext cx="713232" cy="1113342"/>
            <a:chOff x="963202" y="2484455"/>
            <a:chExt cx="713232" cy="1113342"/>
          </a:xfrm>
        </p:grpSpPr>
        <p:sp>
          <p:nvSpPr>
            <p:cNvPr id="8" name="TextBox 7"/>
            <p:cNvSpPr txBox="1"/>
            <p:nvPr/>
          </p:nvSpPr>
          <p:spPr>
            <a:xfrm>
              <a:off x="964593" y="3197687"/>
              <a:ext cx="710451"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pic>
          <p:nvPicPr>
            <p:cNvPr id="18" name="Graphic 13">
              <a:extLst>
                <a:ext uri="{FF2B5EF4-FFF2-40B4-BE49-F238E27FC236}">
                  <a16:creationId xmlns:a16="http://schemas.microsoft.com/office/drawing/2014/main" id="{944DE95A-7C95-1E4F-98C7-C689278759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3202" y="2484455"/>
              <a:ext cx="713232" cy="713232"/>
            </a:xfrm>
            <a:prstGeom prst="rect">
              <a:avLst/>
            </a:prstGeom>
          </p:spPr>
        </p:pic>
      </p:grpSp>
      <p:sp>
        <p:nvSpPr>
          <p:cNvPr id="20" name="TextBox 19"/>
          <p:cNvSpPr txBox="1"/>
          <p:nvPr/>
        </p:nvSpPr>
        <p:spPr>
          <a:xfrm>
            <a:off x="1604345" y="4506304"/>
            <a:ext cx="4540025"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Complexity in formulating questions</a:t>
            </a:r>
          </a:p>
          <a:p>
            <a:pPr marL="285750" indent="-285750">
              <a:buFont typeface="Arial" panose="020B0604020202020204" pitchFamily="34" charset="0"/>
              <a:buChar char="•"/>
            </a:pPr>
            <a:r>
              <a:rPr lang="en-US" sz="2000" dirty="0"/>
              <a:t>Explaining models to the business</a:t>
            </a:r>
          </a:p>
          <a:p>
            <a:pPr marL="285750" indent="-285750">
              <a:buFont typeface="Arial" panose="020B0604020202020204" pitchFamily="34" charset="0"/>
              <a:buChar char="•"/>
            </a:pPr>
            <a:r>
              <a:rPr lang="en-US" sz="2000" dirty="0"/>
              <a:t>Cost of building systems</a:t>
            </a:r>
          </a:p>
        </p:txBody>
      </p:sp>
      <p:grpSp>
        <p:nvGrpSpPr>
          <p:cNvPr id="23" name="Group 22"/>
          <p:cNvGrpSpPr/>
          <p:nvPr/>
        </p:nvGrpSpPr>
        <p:grpSpPr>
          <a:xfrm>
            <a:off x="6181652" y="4547613"/>
            <a:ext cx="1582364" cy="1178048"/>
            <a:chOff x="6152880" y="4325023"/>
            <a:chExt cx="1582364" cy="1178048"/>
          </a:xfrm>
        </p:grpSpPr>
        <p:pic>
          <p:nvPicPr>
            <p:cNvPr id="21" name="Graphic 37">
              <a:extLst>
                <a:ext uri="{FF2B5EF4-FFF2-40B4-BE49-F238E27FC236}">
                  <a16:creationId xmlns:a16="http://schemas.microsoft.com/office/drawing/2014/main" id="{AC408681-9425-934F-A27E-5D5DAE6D38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7446" y="4325023"/>
              <a:ext cx="713232" cy="713232"/>
            </a:xfrm>
            <a:prstGeom prst="rect">
              <a:avLst/>
            </a:prstGeom>
          </p:spPr>
        </p:pic>
        <p:sp>
          <p:nvSpPr>
            <p:cNvPr id="22" name="TextBox 21">
              <a:extLst>
                <a:ext uri="{FF2B5EF4-FFF2-40B4-BE49-F238E27FC236}">
                  <a16:creationId xmlns:a16="http://schemas.microsoft.com/office/drawing/2014/main" id="{FB013E3D-2ED6-B74C-A348-786114BFA80F}"/>
                </a:ext>
              </a:extLst>
            </p:cNvPr>
            <p:cNvSpPr txBox="1"/>
            <p:nvPr/>
          </p:nvSpPr>
          <p:spPr>
            <a:xfrm>
              <a:off x="6152880" y="5102961"/>
              <a:ext cx="1582364" cy="400110"/>
            </a:xfrm>
            <a:prstGeom prst="rect">
              <a:avLst/>
            </a:prstGeom>
            <a:noFill/>
          </p:spPr>
          <p:txBody>
            <a:bodyPr wrap="square" rtlCol="0">
              <a:spAutoFit/>
            </a:bodyPr>
            <a:lstStyle/>
            <a:p>
              <a:pPr algn="ctr"/>
              <a:r>
                <a:rPr lang="en-US" sz="2000" dirty="0">
                  <a:solidFill>
                    <a:srgbClr val="232F3E"/>
                  </a:solidFill>
                </a:rPr>
                <a:t>Technology</a:t>
              </a:r>
            </a:p>
          </p:txBody>
        </p:sp>
      </p:grpSp>
      <p:sp>
        <p:nvSpPr>
          <p:cNvPr id="24" name="TextBox 23"/>
          <p:cNvSpPr txBox="1"/>
          <p:nvPr/>
        </p:nvSpPr>
        <p:spPr>
          <a:xfrm>
            <a:off x="7742300" y="4506304"/>
            <a:ext cx="4277133"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Data privacy issues</a:t>
            </a:r>
          </a:p>
          <a:p>
            <a:pPr marL="285750" indent="-285750">
              <a:buFont typeface="Arial" panose="020B0604020202020204" pitchFamily="34" charset="0"/>
              <a:buChar char="•"/>
            </a:pPr>
            <a:r>
              <a:rPr lang="en-US" sz="2000" dirty="0"/>
              <a:t>Tool selection can be complicated</a:t>
            </a:r>
          </a:p>
          <a:p>
            <a:pPr marL="285750" indent="-285750">
              <a:buFont typeface="Arial" panose="020B0604020202020204" pitchFamily="34" charset="0"/>
              <a:buChar char="•"/>
            </a:pPr>
            <a:r>
              <a:rPr lang="en-US" sz="2000" dirty="0"/>
              <a:t>Integration with other systems</a:t>
            </a:r>
          </a:p>
        </p:txBody>
      </p:sp>
    </p:spTree>
    <p:custDataLst>
      <p:tags r:id="rId1"/>
    </p:custDataLst>
    <p:extLst>
      <p:ext uri="{BB962C8B-B14F-4D97-AF65-F5344CB8AC3E}">
        <p14:creationId xmlns:p14="http://schemas.microsoft.com/office/powerpoint/2010/main" val="147194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existing models and services</a:t>
            </a:r>
          </a:p>
        </p:txBody>
      </p:sp>
      <p:sp>
        <p:nvSpPr>
          <p:cNvPr id="3" name="Footer Placeholder 2"/>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41</a:t>
            </a:fld>
            <a:endParaRPr lang="en-US" dirty="0"/>
          </a:p>
        </p:txBody>
      </p:sp>
      <p:sp>
        <p:nvSpPr>
          <p:cNvPr id="9" name="TextBox 8"/>
          <p:cNvSpPr txBox="1"/>
          <p:nvPr/>
        </p:nvSpPr>
        <p:spPr>
          <a:xfrm>
            <a:off x="2825959" y="3584157"/>
            <a:ext cx="6875600" cy="954107"/>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Use existing trained and tuned models</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Enhance with domain-specific instances</a:t>
            </a:r>
          </a:p>
        </p:txBody>
      </p:sp>
      <p:sp>
        <p:nvSpPr>
          <p:cNvPr id="13" name="TextBox 12"/>
          <p:cNvSpPr txBox="1"/>
          <p:nvPr/>
        </p:nvSpPr>
        <p:spPr>
          <a:xfrm>
            <a:off x="2784889" y="1524903"/>
            <a:ext cx="5392823" cy="954107"/>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Amazon ML managed services</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No ML experience needed</a:t>
            </a:r>
          </a:p>
        </p:txBody>
      </p:sp>
      <p:sp>
        <p:nvSpPr>
          <p:cNvPr id="14" name="TextBox 13">
            <a:extLst>
              <a:ext uri="{FF2B5EF4-FFF2-40B4-BE49-F238E27FC236}">
                <a16:creationId xmlns:a16="http://schemas.microsoft.com/office/drawing/2014/main" id="{3196BBAA-09D6-C14E-B263-D49CD7C7C20F}"/>
              </a:ext>
            </a:extLst>
          </p:cNvPr>
          <p:cNvSpPr txBox="1"/>
          <p:nvPr/>
        </p:nvSpPr>
        <p:spPr>
          <a:xfrm>
            <a:off x="224307" y="5991290"/>
            <a:ext cx="2356375" cy="338554"/>
          </a:xfrm>
          <a:prstGeom prst="rect">
            <a:avLst/>
          </a:prstGeom>
          <a:noFill/>
        </p:spPr>
        <p:txBody>
          <a:bodyPr wrap="square" rtlCol="0">
            <a:spAutoFit/>
          </a:bodyPr>
          <a:lstStyle/>
          <a:p>
            <a:pPr algn="ctr"/>
            <a:r>
              <a:rPr lang="en-US" sz="1600" dirty="0">
                <a:solidFill>
                  <a:srgbClr val="232F3E"/>
                </a:solidFill>
              </a:rPr>
              <a:t>AWS Marketplace</a:t>
            </a:r>
          </a:p>
        </p:txBody>
      </p:sp>
      <p:sp>
        <p:nvSpPr>
          <p:cNvPr id="15" name="TextBox 14"/>
          <p:cNvSpPr txBox="1"/>
          <p:nvPr/>
        </p:nvSpPr>
        <p:spPr>
          <a:xfrm>
            <a:off x="2825959" y="5011703"/>
            <a:ext cx="7800533" cy="954107"/>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Over 250 ML model packages and algorithms</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Over 14 industry segments</a:t>
            </a:r>
          </a:p>
        </p:txBody>
      </p:sp>
      <p:sp>
        <p:nvSpPr>
          <p:cNvPr id="5" name="TextBox 4">
            <a:extLst>
              <a:ext uri="{FF2B5EF4-FFF2-40B4-BE49-F238E27FC236}">
                <a16:creationId xmlns:a16="http://schemas.microsoft.com/office/drawing/2014/main" id="{CB7AB0FC-6A41-46E3-9E88-ECC4591D0117}"/>
              </a:ext>
            </a:extLst>
          </p:cNvPr>
          <p:cNvSpPr txBox="1"/>
          <p:nvPr/>
        </p:nvSpPr>
        <p:spPr>
          <a:xfrm>
            <a:off x="184737" y="3392612"/>
            <a:ext cx="2435515" cy="1384995"/>
          </a:xfrm>
          <a:prstGeom prst="rect">
            <a:avLst/>
          </a:prstGeom>
          <a:noFill/>
        </p:spPr>
        <p:txBody>
          <a:bodyPr wrap="squar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You Only Look Once</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(YOLO)</a:t>
            </a:r>
          </a:p>
        </p:txBody>
      </p:sp>
      <p:sp>
        <p:nvSpPr>
          <p:cNvPr id="16" name="TextBox 15">
            <a:extLst>
              <a:ext uri="{FF2B5EF4-FFF2-40B4-BE49-F238E27FC236}">
                <a16:creationId xmlns:a16="http://schemas.microsoft.com/office/drawing/2014/main" id="{FDD1351A-F535-4C49-ACD5-81CC0ACE0529}"/>
              </a:ext>
            </a:extLst>
          </p:cNvPr>
          <p:cNvSpPr txBox="1"/>
          <p:nvPr/>
        </p:nvSpPr>
        <p:spPr>
          <a:xfrm>
            <a:off x="184737" y="2667268"/>
            <a:ext cx="2435515" cy="584775"/>
          </a:xfrm>
          <a:prstGeom prst="rect">
            <a:avLst/>
          </a:prstGeom>
          <a:noFill/>
        </p:spPr>
        <p:txBody>
          <a:bodyPr wrap="square" rtlCol="0">
            <a:spAutoFit/>
          </a:bodyPr>
          <a:lstStyle/>
          <a:p>
            <a:pPr algn="ctr"/>
            <a:r>
              <a:rPr lang="en-US" sz="1600" dirty="0">
                <a:solidFill>
                  <a:srgbClr val="232F3E"/>
                </a:solidFill>
              </a:rPr>
              <a:t>Amazon ML </a:t>
            </a:r>
            <a:br>
              <a:rPr lang="en-US" sz="1600" dirty="0">
                <a:solidFill>
                  <a:srgbClr val="232F3E"/>
                </a:solidFill>
              </a:rPr>
            </a:br>
            <a:r>
              <a:rPr lang="en-US" sz="1600" dirty="0">
                <a:solidFill>
                  <a:srgbClr val="232F3E"/>
                </a:solidFill>
              </a:rPr>
              <a:t>managed services</a:t>
            </a:r>
          </a:p>
        </p:txBody>
      </p:sp>
      <p:pic>
        <p:nvPicPr>
          <p:cNvPr id="17" name="Graphic 6">
            <a:extLst>
              <a:ext uri="{FF2B5EF4-FFF2-40B4-BE49-F238E27FC236}">
                <a16:creationId xmlns:a16="http://schemas.microsoft.com/office/drawing/2014/main" id="{97166DF0-A192-DF43-8D83-92C54712B2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414" y="1361598"/>
            <a:ext cx="1280160" cy="1280160"/>
          </a:xfrm>
          <a:prstGeom prst="rect">
            <a:avLst/>
          </a:prstGeom>
        </p:spPr>
      </p:pic>
      <p:pic>
        <p:nvPicPr>
          <p:cNvPr id="18" name="Graphic 47">
            <a:extLst>
              <a:ext uri="{FF2B5EF4-FFF2-40B4-BE49-F238E27FC236}">
                <a16:creationId xmlns:a16="http://schemas.microsoft.com/office/drawing/2014/main" id="{C7350A76-0D8B-B34D-B831-E0E1EE4CFC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514" y="4858630"/>
            <a:ext cx="1077960" cy="1077960"/>
          </a:xfrm>
          <a:prstGeom prst="rect">
            <a:avLst/>
          </a:prstGeom>
        </p:spPr>
      </p:pic>
    </p:spTree>
    <p:custDataLst>
      <p:tags r:id="rId1"/>
    </p:custDataLst>
    <p:extLst>
      <p:ext uri="{BB962C8B-B14F-4D97-AF65-F5344CB8AC3E}">
        <p14:creationId xmlns:p14="http://schemas.microsoft.com/office/powerpoint/2010/main" val="981926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Machine learning challenges</a:t>
            </a:r>
          </a:p>
          <a:p>
            <a:pPr lvl="1"/>
            <a:r>
              <a:rPr lang="en-US" dirty="0">
                <a:latin typeface="+mn-lt"/>
              </a:rPr>
              <a:t>Data</a:t>
            </a:r>
          </a:p>
          <a:p>
            <a:pPr lvl="1"/>
            <a:r>
              <a:rPr lang="en-US" dirty="0">
                <a:latin typeface="+mn-lt"/>
              </a:rPr>
              <a:t>People</a:t>
            </a:r>
          </a:p>
          <a:p>
            <a:pPr lvl="1"/>
            <a:r>
              <a:rPr lang="en-US" dirty="0">
                <a:latin typeface="+mn-lt"/>
              </a:rPr>
              <a:t>Business</a:t>
            </a:r>
          </a:p>
          <a:p>
            <a:pPr lvl="1"/>
            <a:r>
              <a:rPr lang="en-US" dirty="0">
                <a:latin typeface="+mn-lt"/>
              </a:rPr>
              <a:t>Technology</a:t>
            </a:r>
          </a:p>
          <a:p>
            <a:r>
              <a:rPr lang="en-US" dirty="0">
                <a:latin typeface="+mn-lt"/>
              </a:rPr>
              <a:t>Managed services simplify machine learning</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42</a:t>
            </a:fld>
            <a:endParaRPr lang="en-US" dirty="0"/>
          </a:p>
        </p:txBody>
      </p:sp>
    </p:spTree>
    <p:custDataLst>
      <p:tags r:id="rId1"/>
    </p:custDataLst>
    <p:extLst>
      <p:ext uri="{BB962C8B-B14F-4D97-AF65-F5344CB8AC3E}">
        <p14:creationId xmlns:p14="http://schemas.microsoft.com/office/powerpoint/2010/main" val="99794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2: Introduction to Machine Learning</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940882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a:t>Module takeaways</a:t>
            </a:r>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dirty="0"/>
              <a:t>Machine learning is a subset of artificial intelligence</a:t>
            </a:r>
          </a:p>
          <a:p>
            <a:pPr lvl="1"/>
            <a:r>
              <a:rPr lang="en-US" sz="1800" dirty="0"/>
              <a:t>Machine learning applies learning algorithms to develop models from large datasets</a:t>
            </a:r>
          </a:p>
          <a:p>
            <a:r>
              <a:rPr lang="en-US" sz="2000" dirty="0"/>
              <a:t>The machine learning pipeline describes the different stages for developing a machine learning application</a:t>
            </a:r>
          </a:p>
          <a:p>
            <a:r>
              <a:rPr lang="en-US" sz="2000" dirty="0"/>
              <a:t>The Amazon Machine Learning stack has three key layers </a:t>
            </a:r>
          </a:p>
          <a:p>
            <a:pPr lvl="1"/>
            <a:r>
              <a:rPr lang="en-US" sz="1800" dirty="0"/>
              <a:t>Managed services, machine learning services, machine learning frameworks</a:t>
            </a:r>
          </a:p>
          <a:p>
            <a:r>
              <a:rPr lang="en-US" sz="2000" dirty="0"/>
              <a:t>Machine learning development is different from traditional development</a:t>
            </a:r>
          </a:p>
          <a:p>
            <a:pPr lvl="1"/>
            <a:r>
              <a:rPr lang="en-US" sz="1800" dirty="0"/>
              <a:t>Training algorithm is applied to data to create a model for making predictions</a:t>
            </a:r>
          </a:p>
          <a:p>
            <a:pPr lvl="1"/>
            <a:endParaRPr lang="en-US" sz="18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44</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Tree>
    <p:custDataLst>
      <p:tags r:id="rId1"/>
    </p:custDataLst>
    <p:extLst>
      <p:ext uri="{BB962C8B-B14F-4D97-AF65-F5344CB8AC3E}">
        <p14:creationId xmlns:p14="http://schemas.microsoft.com/office/powerpoint/2010/main" val="128527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pPr lvl="0"/>
            <a:r>
              <a:rPr lang="en-US" sz="2400" dirty="0"/>
              <a:t>Recognize how machine learning and deep learning are part of artificial intelligence </a:t>
            </a:r>
          </a:p>
          <a:p>
            <a:pPr lvl="0"/>
            <a:r>
              <a:rPr lang="en-US" sz="2400" dirty="0"/>
              <a:t>Describe artificial intelligence and machine learning terminology </a:t>
            </a:r>
          </a:p>
          <a:p>
            <a:pPr lvl="0"/>
            <a:r>
              <a:rPr lang="en-US" sz="2400" dirty="0"/>
              <a:t>Identify how machine learning can be used to solve a business problem</a:t>
            </a:r>
          </a:p>
          <a:p>
            <a:pPr lvl="0"/>
            <a:r>
              <a:rPr lang="en-US" sz="2400" dirty="0"/>
              <a:t>Describe the machine learning process </a:t>
            </a:r>
          </a:p>
          <a:p>
            <a:pPr lvl="0"/>
            <a:r>
              <a:rPr lang="en-US" sz="2400" dirty="0"/>
              <a:t>List the tools available to data scientists </a:t>
            </a:r>
          </a:p>
          <a:p>
            <a:pPr lvl="0"/>
            <a:r>
              <a:rPr lang="en-US" sz="2400" dirty="0"/>
              <a:t>Identify when to use machine learning instead of traditional software development methods </a:t>
            </a:r>
          </a:p>
          <a:p>
            <a:pPr marL="0" indent="0">
              <a:buNone/>
            </a:pPr>
            <a:endParaRPr lang="en-US"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1546762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645476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What is Machine Learning?</a:t>
            </a:r>
            <a:endParaRPr lang="en-US" dirty="0">
              <a:latin typeface="+mn-lt"/>
            </a:endParaRPr>
          </a:p>
          <a:p>
            <a:r>
              <a:rPr lang="en-US" dirty="0">
                <a:latin typeface="+mn-lt"/>
                <a:hlinkClick r:id="rId5"/>
              </a:rPr>
              <a:t>Machine Learning on AWS</a:t>
            </a:r>
            <a:endParaRPr lang="en-US" dirty="0">
              <a:latin typeface="+mn-lt"/>
            </a:endParaRPr>
          </a:p>
          <a:p>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2865949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08FF-7E46-AB49-BA17-100AE0D0982A}"/>
              </a:ext>
            </a:extLst>
          </p:cNvPr>
          <p:cNvSpPr>
            <a:spLocks noGrp="1"/>
          </p:cNvSpPr>
          <p:nvPr>
            <p:ph type="title"/>
          </p:nvPr>
        </p:nvSpPr>
        <p:spPr/>
        <p:txBody>
          <a:bodyPr vert="horz" lIns="91440" tIns="45720" rIns="91440" bIns="45720" rtlCol="0" anchor="ctr">
            <a:noAutofit/>
          </a:bodyPr>
          <a:lstStyle/>
          <a:p>
            <a:r>
              <a:rPr lang="en-US" sz="3600" dirty="0"/>
              <a:t>Artificial intelligence, machine learning, and deep learning</a:t>
            </a:r>
          </a:p>
        </p:txBody>
      </p:sp>
      <p:sp>
        <p:nvSpPr>
          <p:cNvPr id="5" name="Footer Placeholder 4">
            <a:extLst>
              <a:ext uri="{FF2B5EF4-FFF2-40B4-BE49-F238E27FC236}">
                <a16:creationId xmlns:a16="http://schemas.microsoft.com/office/drawing/2014/main" id="{C5575BB4-BF41-5846-AC2A-0A4A93BCFC9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 name="Group 2"/>
          <p:cNvGrpSpPr/>
          <p:nvPr/>
        </p:nvGrpSpPr>
        <p:grpSpPr>
          <a:xfrm>
            <a:off x="2697702" y="1711873"/>
            <a:ext cx="6796597" cy="4158896"/>
            <a:chOff x="1529422" y="1375449"/>
            <a:chExt cx="6796597" cy="4158896"/>
          </a:xfrm>
        </p:grpSpPr>
        <p:sp>
          <p:nvSpPr>
            <p:cNvPr id="35" name="Rectangle 34"/>
            <p:cNvSpPr/>
            <p:nvPr/>
          </p:nvSpPr>
          <p:spPr>
            <a:xfrm>
              <a:off x="1888761" y="1375449"/>
              <a:ext cx="6437258" cy="4158896"/>
            </a:xfrm>
            <a:prstGeom prst="rect">
              <a:avLst/>
            </a:prstGeom>
            <a:solidFill>
              <a:srgbClr val="1C97BE"/>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Rectangle 35"/>
            <p:cNvSpPr/>
            <p:nvPr/>
          </p:nvSpPr>
          <p:spPr>
            <a:xfrm>
              <a:off x="3297836" y="2312297"/>
              <a:ext cx="5028183" cy="3222048"/>
            </a:xfrm>
            <a:prstGeom prst="rect">
              <a:avLst/>
            </a:prstGeom>
            <a:solidFill>
              <a:srgbClr val="136883"/>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ectangle 36"/>
            <p:cNvSpPr/>
            <p:nvPr/>
          </p:nvSpPr>
          <p:spPr>
            <a:xfrm>
              <a:off x="4796852" y="3705813"/>
              <a:ext cx="3529166" cy="1828532"/>
            </a:xfrm>
            <a:prstGeom prst="rect">
              <a:avLst/>
            </a:prstGeom>
            <a:solidFill>
              <a:srgbClr val="0A384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8" name="TextBox 37"/>
            <p:cNvSpPr txBox="1"/>
            <p:nvPr/>
          </p:nvSpPr>
          <p:spPr>
            <a:xfrm>
              <a:off x="1529422" y="1613041"/>
              <a:ext cx="52502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Amazon Ember Light" panose="020B0403020204020204" pitchFamily="34" charset="0"/>
                </a:rPr>
                <a:t>Artificial</a:t>
              </a:r>
              <a:r>
                <a:rPr kumimoji="0" lang="en-US" sz="2400" b="0" i="0" u="none" strike="noStrike" kern="1200" cap="none" spc="0" normalizeH="0" noProof="0" dirty="0">
                  <a:ln>
                    <a:noFill/>
                  </a:ln>
                  <a:solidFill>
                    <a:schemeClr val="bg1"/>
                  </a:solidFill>
                  <a:effectLst/>
                  <a:uLnTx/>
                  <a:uFillTx/>
                  <a:latin typeface="Amazon Ember" panose="02000000000000000000" pitchFamily="2" charset="0"/>
                  <a:ea typeface="Amazon Ember" panose="02000000000000000000" pitchFamily="2" charset="0"/>
                  <a:cs typeface="Amazon Ember Light" panose="020B0403020204020204" pitchFamily="34" charset="0"/>
                </a:rPr>
                <a:t> intelligence</a:t>
              </a:r>
              <a:endParaRPr kumimoji="0" lang="en-US" sz="2400" b="0" i="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TextBox 38"/>
            <p:cNvSpPr txBox="1"/>
            <p:nvPr/>
          </p:nvSpPr>
          <p:spPr>
            <a:xfrm>
              <a:off x="3178751" y="2789094"/>
              <a:ext cx="43113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Amazon Ember Light" panose="020B0403020204020204" pitchFamily="34" charset="0"/>
                </a:rPr>
                <a:t>Machine</a:t>
              </a:r>
              <a:r>
                <a:rPr kumimoji="0" lang="en-US" sz="2400" b="0" i="0" u="none" strike="noStrike" kern="1200" cap="none" spc="0" normalizeH="0" noProof="0" dirty="0">
                  <a:ln>
                    <a:noFill/>
                  </a:ln>
                  <a:solidFill>
                    <a:schemeClr val="bg1"/>
                  </a:solidFill>
                  <a:effectLst/>
                  <a:uLnTx/>
                  <a:uFillTx/>
                  <a:latin typeface="Amazon Ember" panose="02000000000000000000" pitchFamily="2" charset="0"/>
                  <a:ea typeface="Amazon Ember" panose="02000000000000000000" pitchFamily="2" charset="0"/>
                  <a:cs typeface="Amazon Ember Light" panose="020B0403020204020204" pitchFamily="34" charset="0"/>
                </a:rPr>
                <a:t> learning</a:t>
              </a:r>
              <a:endParaRPr kumimoji="0" lang="en-US" sz="2400" b="0" i="0" u="none" strike="noStrike" kern="120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40" name="TextBox 39"/>
            <p:cNvSpPr txBox="1"/>
            <p:nvPr/>
          </p:nvSpPr>
          <p:spPr>
            <a:xfrm>
              <a:off x="5116825" y="4386794"/>
              <a:ext cx="28892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mazon Ember" panose="02000000000000000000" pitchFamily="2" charset="0"/>
                  <a:ea typeface="Amazon Ember" panose="02000000000000000000" pitchFamily="2" charset="0"/>
                  <a:cs typeface="Amazon Ember Light" panose="020B0403020204020204" pitchFamily="34" charset="0"/>
                </a:rPr>
                <a:t>Deep learning</a:t>
              </a:r>
            </a:p>
          </p:txBody>
        </p:sp>
      </p:grpSp>
      <p:sp>
        <p:nvSpPr>
          <p:cNvPr id="4" name="Slide Number Placeholder 3"/>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1902814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intelligence</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6</a:t>
            </a:fld>
            <a:endParaRPr lang="en-US" dirty="0"/>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24323" y="3047043"/>
            <a:ext cx="2660791" cy="1773861"/>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19611" y="2742449"/>
            <a:ext cx="2383048" cy="238304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54031" y="3312179"/>
            <a:ext cx="2883414" cy="1243587"/>
          </a:xfrm>
          <a:prstGeom prst="rect">
            <a:avLst/>
          </a:prstGeom>
        </p:spPr>
      </p:pic>
    </p:spTree>
    <p:custDataLst>
      <p:tags r:id="rId1"/>
    </p:custDataLst>
    <p:extLst>
      <p:ext uri="{BB962C8B-B14F-4D97-AF65-F5344CB8AC3E}">
        <p14:creationId xmlns:p14="http://schemas.microsoft.com/office/powerpoint/2010/main" val="12234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C9844-F41C-4F6C-9936-FB208BFA2E11}"/>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FE12FAD1-3808-465A-95A5-F13FDC5B1428}"/>
              </a:ext>
            </a:extLst>
          </p:cNvPr>
          <p:cNvSpPr>
            <a:spLocks noGrp="1"/>
          </p:cNvSpPr>
          <p:nvPr>
            <p:ph idx="1"/>
          </p:nvPr>
        </p:nvSpPr>
        <p:spPr>
          <a:xfrm>
            <a:off x="419100" y="1528175"/>
            <a:ext cx="11353800" cy="4648788"/>
          </a:xfrm>
        </p:spPr>
        <p:txBody>
          <a:bodyPr/>
          <a:lstStyle/>
          <a:p>
            <a:pPr marL="0" indent="0">
              <a:buNone/>
            </a:pPr>
            <a:r>
              <a:rPr lang="en-US" dirty="0"/>
              <a:t>Machine learning is the scientific study of algorithms and statistical models to perform a task using inference instead of instructions.</a:t>
            </a:r>
          </a:p>
          <a:p>
            <a:pPr marL="0" indent="0">
              <a:buNone/>
            </a:pPr>
            <a:endParaRPr lang="en-US" dirty="0"/>
          </a:p>
        </p:txBody>
      </p:sp>
      <p:sp>
        <p:nvSpPr>
          <p:cNvPr id="5" name="Footer Placeholder 4">
            <a:extLst>
              <a:ext uri="{FF2B5EF4-FFF2-40B4-BE49-F238E27FC236}">
                <a16:creationId xmlns:a16="http://schemas.microsoft.com/office/drawing/2014/main" id="{7249A2F2-149F-42F8-944B-37DB3900207E}"/>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9DB1F15F-4FE9-4683-9C22-2791C68E718E}"/>
              </a:ext>
            </a:extLst>
          </p:cNvPr>
          <p:cNvSpPr>
            <a:spLocks noGrp="1"/>
          </p:cNvSpPr>
          <p:nvPr>
            <p:ph type="sldNum" sz="quarter" idx="12"/>
          </p:nvPr>
        </p:nvSpPr>
        <p:spPr/>
        <p:txBody>
          <a:bodyPr/>
          <a:lstStyle/>
          <a:p>
            <a:fld id="{B6A95138-A96E-2F42-A959-2EFD44FE4AB7}" type="slidenum">
              <a:rPr lang="en-US" smtClean="0"/>
              <a:t>7</a:t>
            </a:fld>
            <a:endParaRPr lang="en-US" dirty="0"/>
          </a:p>
        </p:txBody>
      </p:sp>
      <p:grpSp>
        <p:nvGrpSpPr>
          <p:cNvPr id="22" name="Group 21"/>
          <p:cNvGrpSpPr/>
          <p:nvPr/>
        </p:nvGrpSpPr>
        <p:grpSpPr>
          <a:xfrm>
            <a:off x="3132561" y="3404432"/>
            <a:ext cx="5926878" cy="1465323"/>
            <a:chOff x="3770712" y="3404432"/>
            <a:chExt cx="5926878" cy="1465323"/>
          </a:xfrm>
        </p:grpSpPr>
        <p:sp>
          <p:nvSpPr>
            <p:cNvPr id="14" name="TextBox 13">
              <a:extLst>
                <a:ext uri="{FF2B5EF4-FFF2-40B4-BE49-F238E27FC236}">
                  <a16:creationId xmlns:a16="http://schemas.microsoft.com/office/drawing/2014/main" id="{8CA352E0-D593-4E0B-BD5D-688048B12967}"/>
                </a:ext>
              </a:extLst>
            </p:cNvPr>
            <p:cNvSpPr txBox="1"/>
            <p:nvPr/>
          </p:nvSpPr>
          <p:spPr>
            <a:xfrm>
              <a:off x="5406704" y="4469645"/>
              <a:ext cx="2654894"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Machine learning flow</a:t>
              </a:r>
            </a:p>
          </p:txBody>
        </p:sp>
        <p:sp>
          <p:nvSpPr>
            <p:cNvPr id="15" name="Rectangle 14">
              <a:extLst>
                <a:ext uri="{FF2B5EF4-FFF2-40B4-BE49-F238E27FC236}">
                  <a16:creationId xmlns:a16="http://schemas.microsoft.com/office/drawing/2014/main" id="{8EDD5CF6-BF6B-4C47-828F-B5B145094FDE}"/>
                </a:ext>
              </a:extLst>
            </p:cNvPr>
            <p:cNvSpPr/>
            <p:nvPr/>
          </p:nvSpPr>
          <p:spPr>
            <a:xfrm>
              <a:off x="8225406" y="3404432"/>
              <a:ext cx="1472184"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Prediction</a:t>
              </a:r>
            </a:p>
          </p:txBody>
        </p:sp>
        <p:sp>
          <p:nvSpPr>
            <p:cNvPr id="16" name="Rectangle 15">
              <a:extLst>
                <a:ext uri="{FF2B5EF4-FFF2-40B4-BE49-F238E27FC236}">
                  <a16:creationId xmlns:a16="http://schemas.microsoft.com/office/drawing/2014/main" id="{56833734-F07F-4185-86E1-0623923CC449}"/>
                </a:ext>
              </a:extLst>
            </p:cNvPr>
            <p:cNvSpPr/>
            <p:nvPr/>
          </p:nvSpPr>
          <p:spPr>
            <a:xfrm>
              <a:off x="5998059" y="3404433"/>
              <a:ext cx="1472184"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Model</a:t>
              </a:r>
            </a:p>
          </p:txBody>
        </p:sp>
        <p:sp>
          <p:nvSpPr>
            <p:cNvPr id="17" name="Rectangle 16">
              <a:extLst>
                <a:ext uri="{FF2B5EF4-FFF2-40B4-BE49-F238E27FC236}">
                  <a16:creationId xmlns:a16="http://schemas.microsoft.com/office/drawing/2014/main" id="{A40D1811-957B-44D7-AA23-83EA6E75217B}"/>
                </a:ext>
              </a:extLst>
            </p:cNvPr>
            <p:cNvSpPr/>
            <p:nvPr/>
          </p:nvSpPr>
          <p:spPr>
            <a:xfrm>
              <a:off x="3770712" y="3409656"/>
              <a:ext cx="1472184"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a:t>
              </a:r>
            </a:p>
          </p:txBody>
        </p:sp>
        <p:cxnSp>
          <p:nvCxnSpPr>
            <p:cNvPr id="18" name="Straight Arrow Connector 17">
              <a:extLst>
                <a:ext uri="{FF2B5EF4-FFF2-40B4-BE49-F238E27FC236}">
                  <a16:creationId xmlns:a16="http://schemas.microsoft.com/office/drawing/2014/main" id="{49911763-0CB4-48C0-9BF7-C697A992C36B}"/>
                </a:ext>
              </a:extLst>
            </p:cNvPr>
            <p:cNvCxnSpPr>
              <a:cxnSpLocks/>
              <a:stCxn id="17" idx="3"/>
              <a:endCxn id="16" idx="1"/>
            </p:cNvCxnSpPr>
            <p:nvPr/>
          </p:nvCxnSpPr>
          <p:spPr>
            <a:xfrm flipV="1">
              <a:off x="5242896" y="3861633"/>
              <a:ext cx="755163" cy="5223"/>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351D947-2B78-4D9C-AED5-6C1B38C0C6F7}"/>
                </a:ext>
              </a:extLst>
            </p:cNvPr>
            <p:cNvCxnSpPr>
              <a:cxnSpLocks/>
              <a:stCxn id="16" idx="3"/>
              <a:endCxn id="15" idx="1"/>
            </p:cNvCxnSpPr>
            <p:nvPr/>
          </p:nvCxnSpPr>
          <p:spPr>
            <a:xfrm flipV="1">
              <a:off x="7470243" y="3861632"/>
              <a:ext cx="755163" cy="1"/>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1994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8</a:t>
            </a:fld>
            <a:endParaRPr lang="en-US" dirty="0"/>
          </a:p>
        </p:txBody>
      </p:sp>
      <p:pic>
        <p:nvPicPr>
          <p:cNvPr id="3" name="Picture 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19838" y="1781175"/>
            <a:ext cx="4019724" cy="4152900"/>
          </a:xfrm>
          <a:prstGeom prst="rect">
            <a:avLst/>
          </a:prstGeom>
        </p:spPr>
      </p:pic>
      <p:pic>
        <p:nvPicPr>
          <p:cNvPr id="8" name="Picture 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1932" y="2322671"/>
            <a:ext cx="5457615" cy="3069908"/>
          </a:xfrm>
          <a:prstGeom prst="rect">
            <a:avLst/>
          </a:prstGeom>
        </p:spPr>
      </p:pic>
    </p:spTree>
    <p:custDataLst>
      <p:tags r:id="rId1"/>
    </p:custDataLst>
    <p:extLst>
      <p:ext uri="{BB962C8B-B14F-4D97-AF65-F5344CB8AC3E}">
        <p14:creationId xmlns:p14="http://schemas.microsoft.com/office/powerpoint/2010/main" val="240004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6">
            <a:extLst>
              <a:ext uri="{FF2B5EF4-FFF2-40B4-BE49-F238E27FC236}">
                <a16:creationId xmlns:a16="http://schemas.microsoft.com/office/drawing/2014/main" id="{5F1AB570-0BFD-461A-A11E-D325F1410C3F}"/>
              </a:ext>
            </a:extLst>
          </p:cNvPr>
          <p:cNvSpPr txBox="1">
            <a:spLocks/>
          </p:cNvSpPr>
          <p:nvPr/>
        </p:nvSpPr>
        <p:spPr>
          <a:xfrm>
            <a:off x="732602" y="1814857"/>
            <a:ext cx="3081528" cy="1901952"/>
          </a:xfrm>
          <a:prstGeom prst="roundRect">
            <a:avLst/>
          </a:prstGeom>
          <a:ln w="28575">
            <a:solidFill>
              <a:schemeClr val="accent3"/>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Content Placeholder 6">
            <a:extLst>
              <a:ext uri="{FF2B5EF4-FFF2-40B4-BE49-F238E27FC236}">
                <a16:creationId xmlns:a16="http://schemas.microsoft.com/office/drawing/2014/main" id="{173C28ED-ACD9-4B73-BEC2-013D0951CCF1}"/>
              </a:ext>
            </a:extLst>
          </p:cNvPr>
          <p:cNvSpPr txBox="1">
            <a:spLocks/>
          </p:cNvSpPr>
          <p:nvPr/>
        </p:nvSpPr>
        <p:spPr>
          <a:xfrm>
            <a:off x="8288733" y="1830688"/>
            <a:ext cx="3081528" cy="1901952"/>
          </a:xfrm>
          <a:prstGeom prst="roundRect">
            <a:avLst/>
          </a:prstGeom>
          <a:ln w="28575">
            <a:solidFill>
              <a:schemeClr val="accent6"/>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Content Placeholder 6">
            <a:extLst>
              <a:ext uri="{FF2B5EF4-FFF2-40B4-BE49-F238E27FC236}">
                <a16:creationId xmlns:a16="http://schemas.microsoft.com/office/drawing/2014/main" id="{684C514D-E145-410A-BF3F-B9A73181C7B3}"/>
              </a:ext>
            </a:extLst>
          </p:cNvPr>
          <p:cNvSpPr txBox="1">
            <a:spLocks/>
          </p:cNvSpPr>
          <p:nvPr/>
        </p:nvSpPr>
        <p:spPr>
          <a:xfrm>
            <a:off x="6153208" y="1837770"/>
            <a:ext cx="2030967" cy="1901952"/>
          </a:xfrm>
          <a:prstGeom prst="round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p:cNvSpPr>
            <a:spLocks noGrp="1"/>
          </p:cNvSpPr>
          <p:nvPr>
            <p:ph type="title"/>
          </p:nvPr>
        </p:nvSpPr>
        <p:spPr/>
        <p:txBody>
          <a:bodyPr/>
          <a:lstStyle/>
          <a:p>
            <a:r>
              <a:rPr lang="en-US" dirty="0"/>
              <a:t>ML and technology advancements</a:t>
            </a:r>
          </a:p>
        </p:txBody>
      </p:sp>
      <p:sp>
        <p:nvSpPr>
          <p:cNvPr id="4" name="Footer Placeholder 3"/>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9</a:t>
            </a:fld>
            <a:endParaRPr lang="en-US" dirty="0"/>
          </a:p>
        </p:txBody>
      </p:sp>
      <p:sp>
        <p:nvSpPr>
          <p:cNvPr id="12" name="TextBox 11">
            <a:extLst>
              <a:ext uri="{FF2B5EF4-FFF2-40B4-BE49-F238E27FC236}">
                <a16:creationId xmlns:a16="http://schemas.microsoft.com/office/drawing/2014/main" id="{7A34C15C-25AF-4897-BFE5-5BE72D669ADB}"/>
              </a:ext>
            </a:extLst>
          </p:cNvPr>
          <p:cNvSpPr txBox="1"/>
          <p:nvPr/>
        </p:nvSpPr>
        <p:spPr>
          <a:xfrm>
            <a:off x="732602" y="5006351"/>
            <a:ext cx="2824069"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Traditional computing</a:t>
            </a:r>
          </a:p>
        </p:txBody>
      </p:sp>
      <p:sp>
        <p:nvSpPr>
          <p:cNvPr id="13" name="Content Placeholder 6">
            <a:extLst>
              <a:ext uri="{FF2B5EF4-FFF2-40B4-BE49-F238E27FC236}">
                <a16:creationId xmlns:a16="http://schemas.microsoft.com/office/drawing/2014/main" id="{1CE342F4-7953-48AF-8B09-1C60351CBB9F}"/>
              </a:ext>
            </a:extLst>
          </p:cNvPr>
          <p:cNvSpPr txBox="1">
            <a:spLocks/>
          </p:cNvSpPr>
          <p:nvPr/>
        </p:nvSpPr>
        <p:spPr>
          <a:xfrm>
            <a:off x="3969841" y="1830688"/>
            <a:ext cx="2030967" cy="1901952"/>
          </a:xfrm>
          <a:prstGeom prst="round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TextBox 14">
            <a:extLst>
              <a:ext uri="{FF2B5EF4-FFF2-40B4-BE49-F238E27FC236}">
                <a16:creationId xmlns:a16="http://schemas.microsoft.com/office/drawing/2014/main" id="{C811126D-5CCA-4EE4-AFE9-9E9F7F2AF432}"/>
              </a:ext>
            </a:extLst>
          </p:cNvPr>
          <p:cNvSpPr txBox="1"/>
          <p:nvPr/>
        </p:nvSpPr>
        <p:spPr>
          <a:xfrm>
            <a:off x="8441351" y="5006351"/>
            <a:ext cx="2448106"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Modern machine</a:t>
            </a:r>
          </a:p>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learning</a:t>
            </a:r>
          </a:p>
        </p:txBody>
      </p:sp>
      <p:sp>
        <p:nvSpPr>
          <p:cNvPr id="16" name="Right Arrow 4" descr="Right-arrow going from iaas to saas.">
            <a:extLst>
              <a:ext uri="{FF2B5EF4-FFF2-40B4-BE49-F238E27FC236}">
                <a16:creationId xmlns:a16="http://schemas.microsoft.com/office/drawing/2014/main" id="{AAEDB577-09CA-46BD-9524-B8278F6ADB10}"/>
              </a:ext>
            </a:extLst>
          </p:cNvPr>
          <p:cNvSpPr/>
          <p:nvPr/>
        </p:nvSpPr>
        <p:spPr>
          <a:xfrm>
            <a:off x="1056907" y="4002764"/>
            <a:ext cx="10150803" cy="842963"/>
          </a:xfrm>
          <a:prstGeom prst="rightArrow">
            <a:avLst/>
          </a:prstGeom>
          <a:gradFill flip="none" rotWithShape="1">
            <a:gsLst>
              <a:gs pos="0">
                <a:schemeClr val="accent3"/>
              </a:gs>
              <a:gs pos="50000">
                <a:schemeClr val="accent2"/>
              </a:gs>
              <a:gs pos="100000">
                <a:schemeClr val="accent6"/>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Shows racks of computers in a data center.">
            <a:extLst>
              <a:ext uri="{FF2B5EF4-FFF2-40B4-BE49-F238E27FC236}">
                <a16:creationId xmlns:a16="http://schemas.microsoft.com/office/drawing/2014/main" id="{CCA543D8-3087-4F3E-90BB-C6DA464515B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19457" y="2010076"/>
            <a:ext cx="2176890" cy="154317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30">
            <a:extLst>
              <a:ext uri="{FF2B5EF4-FFF2-40B4-BE49-F238E27FC236}">
                <a16:creationId xmlns:a16="http://schemas.microsoft.com/office/drawing/2014/main" id="{446B1B3E-7B6F-44A9-8BD9-531400CD0E88}"/>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076112" y="1757833"/>
            <a:ext cx="1818423" cy="195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21">
            <a:extLst>
              <a:ext uri="{FF2B5EF4-FFF2-40B4-BE49-F238E27FC236}">
                <a16:creationId xmlns:a16="http://schemas.microsoft.com/office/drawing/2014/main" id="{04B1BDE3-0C23-409B-9A29-63B46A9C8DE4}"/>
              </a:ext>
            </a:extLst>
          </p:cNvPr>
          <p:cNvSpPr txBox="1"/>
          <p:nvPr/>
        </p:nvSpPr>
        <p:spPr>
          <a:xfrm>
            <a:off x="4802283" y="4999544"/>
            <a:ext cx="2920031"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Cloud computing and </a:t>
            </a:r>
          </a:p>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Moore’s law</a:t>
            </a:r>
          </a:p>
        </p:txBody>
      </p:sp>
      <p:pic>
        <p:nvPicPr>
          <p:cNvPr id="23" name="Picture 22"/>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005503" y="1937452"/>
            <a:ext cx="1647988" cy="1702587"/>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15685" t="13107" r="16683" b="10806"/>
          <a:stretch/>
        </p:blipFill>
        <p:spPr>
          <a:xfrm>
            <a:off x="6386371" y="1908636"/>
            <a:ext cx="1564640" cy="1760221"/>
          </a:xfrm>
          <a:prstGeom prst="rect">
            <a:avLst/>
          </a:prstGeom>
        </p:spPr>
      </p:pic>
    </p:spTree>
    <p:custDataLst>
      <p:tags r:id="rId1"/>
    </p:custDataLst>
    <p:extLst>
      <p:ext uri="{BB962C8B-B14F-4D97-AF65-F5344CB8AC3E}">
        <p14:creationId xmlns:p14="http://schemas.microsoft.com/office/powerpoint/2010/main" val="1363497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PPTX-Module-Template-2021-01-28.pptx" id="{D1E65016-86D4-42D6-9346-EF27920AFDFE}" vid="{22637D2E-DEA8-49C8-83A1-F4EB207F3D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Academy-PPTX-Module-Template-2021-01-28</Template>
  <TotalTime>10</TotalTime>
  <Words>8556</Words>
  <Application>Microsoft Office PowerPoint</Application>
  <PresentationFormat>Widescreen</PresentationFormat>
  <Paragraphs>857</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Amazon Ember</vt:lpstr>
      <vt:lpstr>Amazon Ember Light</vt:lpstr>
      <vt:lpstr>Amazon Ember Medium</vt:lpstr>
      <vt:lpstr>Arial</vt:lpstr>
      <vt:lpstr>Calibri</vt:lpstr>
      <vt:lpstr>Lucida Console</vt:lpstr>
      <vt:lpstr>Wingdings</vt:lpstr>
      <vt:lpstr>Office Theme</vt:lpstr>
      <vt:lpstr>Module 2: Introduction to Machine Learning</vt:lpstr>
      <vt:lpstr>Module overview</vt:lpstr>
      <vt:lpstr>Module objectives</vt:lpstr>
      <vt:lpstr>Section 1: What is machine learning ?</vt:lpstr>
      <vt:lpstr>Artificial intelligence, machine learning, and deep learning</vt:lpstr>
      <vt:lpstr>Artificial intelligence</vt:lpstr>
      <vt:lpstr>Machine learning</vt:lpstr>
      <vt:lpstr>Deep learning</vt:lpstr>
      <vt:lpstr>ML and technology advancements</vt:lpstr>
      <vt:lpstr>Section 1 key takeaways</vt:lpstr>
      <vt:lpstr>Section 2: Business problems solved with machine learning</vt:lpstr>
      <vt:lpstr>Common business use cases</vt:lpstr>
      <vt:lpstr>Types of machine learning</vt:lpstr>
      <vt:lpstr>Supervised learning</vt:lpstr>
      <vt:lpstr>Computer vision</vt:lpstr>
      <vt:lpstr>Unsupervised learning</vt:lpstr>
      <vt:lpstr>Natural language processing</vt:lpstr>
      <vt:lpstr>Reinforcement learning</vt:lpstr>
      <vt:lpstr>Self-driving vehicles</vt:lpstr>
      <vt:lpstr>When to use machine learning?</vt:lpstr>
      <vt:lpstr>Section 2 key takeaways</vt:lpstr>
      <vt:lpstr>Section 3: Machine learning process </vt:lpstr>
      <vt:lpstr>ML pipeline: Business problem</vt:lpstr>
      <vt:lpstr>ML pipeline: Data preparation</vt:lpstr>
      <vt:lpstr>ML pipeline: Iterative model training</vt:lpstr>
      <vt:lpstr>ML pipeline: Feature engineering</vt:lpstr>
      <vt:lpstr>ML pipeline: Model training</vt:lpstr>
      <vt:lpstr>ML pipeline: Evaluating and tuning the model</vt:lpstr>
      <vt:lpstr>Overfitting and underfitting</vt:lpstr>
      <vt:lpstr>ML pipeline: Deployment</vt:lpstr>
      <vt:lpstr>Section 3 key takeaways</vt:lpstr>
      <vt:lpstr>Section 4: Machine learning tools overview</vt:lpstr>
      <vt:lpstr>Python tools and libraries</vt:lpstr>
      <vt:lpstr>Machine learning frameworks and infrastructure </vt:lpstr>
      <vt:lpstr>Amazon SageMaker</vt:lpstr>
      <vt:lpstr>Demonstration: Introducing Amazon SageMaker</vt:lpstr>
      <vt:lpstr>Machine learning managed services</vt:lpstr>
      <vt:lpstr>Section 4 key takeaways</vt:lpstr>
      <vt:lpstr>Section 5: Machine learning challenges</vt:lpstr>
      <vt:lpstr>Machine learning challenges</vt:lpstr>
      <vt:lpstr>Using existing models and services</vt:lpstr>
      <vt:lpstr>Section 5 key takeaways</vt:lpstr>
      <vt:lpstr>Module wrap-up</vt:lpstr>
      <vt:lpstr>Module takeaways</vt:lpstr>
      <vt:lpstr>Module summary</vt:lpstr>
      <vt:lpstr>Complete the knowledge check</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Introduction to Machine Learning</dc:title>
  <dc:creator>Freeman, Charles</dc:creator>
  <cp:keywords>v1.0</cp:keywords>
  <cp:lastModifiedBy>Freeman, Charles</cp:lastModifiedBy>
  <cp:revision>1</cp:revision>
  <cp:lastPrinted>2018-12-10T23:37:28Z</cp:lastPrinted>
  <dcterms:created xsi:type="dcterms:W3CDTF">2021-06-21T14:32:23Z</dcterms:created>
  <dcterms:modified xsi:type="dcterms:W3CDTF">2021-06-21T14:42:52Z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